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aleway"/>
      <p:regular r:id="rId62"/>
      <p:bold r:id="rId63"/>
      <p:italic r:id="rId64"/>
      <p:boldItalic r:id="rId65"/>
    </p:embeddedFont>
    <p:embeddedFont>
      <p:font typeface="La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771E0E4-EA98-4E14-B744-0F7A6FF66960}">
  <a:tblStyle styleId="{B771E0E4-EA98-4E14-B744-0F7A6FF66960}" styleName="Table_0">
    <a:wholeTbl>
      <a:tcTxStyle>
        <a:font>
          <a:latin typeface="Calibri"/>
          <a:ea typeface="Calibri"/>
          <a:cs typeface="Calibri"/>
        </a:font>
        <a:srgbClr val="365F91"/>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12700">
              <a:solidFill>
                <a:srgbClr val="4F81BD"/>
              </a:solidFill>
              <a:prstDash val="solid"/>
              <a:round/>
              <a:headEnd len="sm" w="sm" type="none"/>
              <a:tailEnd len="sm" w="sm" type="none"/>
            </a:ln>
          </a:top>
          <a:bottom>
            <a:ln cap="flat" cmpd="sng" w="12700">
              <a:solidFill>
                <a:srgbClr val="4F81BD"/>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6.xml"/><Relationship Id="rId66" Type="http://schemas.openxmlformats.org/officeDocument/2006/relationships/font" Target="fonts/Lato-regular.fntdata"/><Relationship Id="rId21" Type="http://schemas.openxmlformats.org/officeDocument/2006/relationships/slide" Target="slides/slide15.xml"/><Relationship Id="rId65" Type="http://schemas.openxmlformats.org/officeDocument/2006/relationships/font" Target="fonts/Raleway-boldItalic.fntdata"/><Relationship Id="rId24" Type="http://schemas.openxmlformats.org/officeDocument/2006/relationships/slide" Target="slides/slide18.xml"/><Relationship Id="rId68" Type="http://schemas.openxmlformats.org/officeDocument/2006/relationships/font" Target="fonts/Lato-italic.fntdata"/><Relationship Id="rId23" Type="http://schemas.openxmlformats.org/officeDocument/2006/relationships/slide" Target="slides/slide17.xml"/><Relationship Id="rId67" Type="http://schemas.openxmlformats.org/officeDocument/2006/relationships/font" Target="fonts/La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44e19e4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44e19e4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3e65c4f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3e65c4f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f47ff331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f47ff331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f47ff331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f47ff331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68aa27e4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68aa27e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f47ff331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f47ff331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240b46d0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240b46d0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f47ff331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f47ff331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f47ff331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f47ff331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240b46d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240b46d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240b46d0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240b46d0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4217f4c0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4217f4c0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240b46d0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240b46d0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44b433d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44b433d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3e65c4f5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3e65c4f5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240b46d0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240b46d0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3e65c4f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3e65c4f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f47ff331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f47ff331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3e65c4f5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3e65c4f5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3e65c4f53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3e65c4f53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44e1a92a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44e1a92a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68a3d90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68a3d90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68aa27e4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68aa27e4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44e1a92a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44e1a92a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44e1a92a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44e1a92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68aa27e4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68aa27e4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4502432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4502432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41fc0c00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41fc0c00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f47ff33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f47ff33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45024326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45024326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45024326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45024326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4502432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4502432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45024326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45024326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450243267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450243267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3e72cef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3e72cef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450243267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450243267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45024326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45024326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3e72cef6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3e72cef6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450243267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450243267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f0f25a0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f0f25a0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40157cf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40157cf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41fc0c0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41fc0c0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433a4998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433a4998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40157cf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40157cf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f47ff33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f47ff33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4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27.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40.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45.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hyperlink" Target="http://www.royalcaribbean.com/connect/robot-bartenders-shake-things-up-at-sea/" TargetMode="External"/><Relationship Id="rId4" Type="http://schemas.openxmlformats.org/officeDocument/2006/relationships/hyperlink" Target="https://www.youtube.com/watch?v=fAh6hQRKBU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Portrait-oriented black smaptphone" id="135" name="Google Shape;135;p17"/>
          <p:cNvPicPr preferRelativeResize="0"/>
          <p:nvPr/>
        </p:nvPicPr>
        <p:blipFill rotWithShape="1">
          <a:blip r:embed="rId3">
            <a:alphaModFix/>
          </a:blip>
          <a:srcRect b="0" l="0" r="19980" t="0"/>
          <a:stretch/>
        </p:blipFill>
        <p:spPr>
          <a:xfrm>
            <a:off x="8220926" y="1242000"/>
            <a:ext cx="923075" cy="2265601"/>
          </a:xfrm>
          <a:prstGeom prst="rect">
            <a:avLst/>
          </a:prstGeom>
          <a:noFill/>
          <a:ln>
            <a:noFill/>
          </a:ln>
          <a:effectLst>
            <a:reflection blurRad="0" dir="0" dist="0" endA="0" endPos="4000" fadeDir="5400012" kx="0" rotWithShape="0" algn="bl" stA="20000" stPos="0" sy="-100000" ky="0"/>
          </a:effectLst>
        </p:spPr>
      </p:pic>
      <p:sp>
        <p:nvSpPr>
          <p:cNvPr id="136" name="Google Shape;136;p17"/>
          <p:cNvSpPr txBox="1"/>
          <p:nvPr>
            <p:ph type="ctrTitle"/>
          </p:nvPr>
        </p:nvSpPr>
        <p:spPr>
          <a:xfrm>
            <a:off x="576125" y="1149325"/>
            <a:ext cx="7779000" cy="27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500"/>
              <a:t>Design of An Automated </a:t>
            </a:r>
            <a:r>
              <a:rPr lang="en" sz="5500"/>
              <a:t>Alcohol</a:t>
            </a:r>
            <a:r>
              <a:rPr lang="en" sz="5500"/>
              <a:t> Dispensing System</a:t>
            </a:r>
            <a:endParaRPr sz="5500"/>
          </a:p>
        </p:txBody>
      </p:sp>
      <p:sp>
        <p:nvSpPr>
          <p:cNvPr id="137" name="Google Shape;137;p17"/>
          <p:cNvSpPr txBox="1"/>
          <p:nvPr>
            <p:ph idx="1" type="subTitle"/>
          </p:nvPr>
        </p:nvSpPr>
        <p:spPr>
          <a:xfrm>
            <a:off x="999800" y="4141750"/>
            <a:ext cx="67305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By: Nathan Bane, Chris Blanks, and Ryan Valente</a:t>
            </a:r>
            <a:endParaRPr sz="2400"/>
          </a:p>
        </p:txBody>
      </p:sp>
      <p:pic>
        <p:nvPicPr>
          <p:cNvPr id="138" name="Google Shape;138;p17"/>
          <p:cNvPicPr preferRelativeResize="0"/>
          <p:nvPr/>
        </p:nvPicPr>
        <p:blipFill rotWithShape="1">
          <a:blip r:embed="rId4">
            <a:alphaModFix/>
          </a:blip>
          <a:srcRect b="0" l="19396" r="32545" t="0"/>
          <a:stretch/>
        </p:blipFill>
        <p:spPr>
          <a:xfrm>
            <a:off x="8271300" y="1401725"/>
            <a:ext cx="872700" cy="1867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 </a:t>
            </a:r>
            <a:endParaRPr/>
          </a:p>
        </p:txBody>
      </p:sp>
      <p:sp>
        <p:nvSpPr>
          <p:cNvPr id="198" name="Google Shape;198;p26"/>
          <p:cNvSpPr txBox="1"/>
          <p:nvPr>
            <p:ph idx="1" type="body"/>
          </p:nvPr>
        </p:nvSpPr>
        <p:spPr>
          <a:xfrm>
            <a:off x="729450" y="2078875"/>
            <a:ext cx="7688700" cy="270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Should be significantly cheaper and smaller than robotic arm solutions</a:t>
            </a:r>
            <a:endParaRPr sz="1800"/>
          </a:p>
          <a:p>
            <a:pPr indent="-342900" lvl="0" marL="457200" rtl="0" algn="l">
              <a:spcBef>
                <a:spcPts val="0"/>
              </a:spcBef>
              <a:spcAft>
                <a:spcPts val="0"/>
              </a:spcAft>
              <a:buSzPts val="1800"/>
              <a:buChar char="❖"/>
            </a:pPr>
            <a:r>
              <a:rPr lang="en" sz="1800"/>
              <a:t>Will be in a temperature controlled environment </a:t>
            </a:r>
            <a:endParaRPr sz="1800"/>
          </a:p>
          <a:p>
            <a:pPr indent="-342900" lvl="0" marL="457200" rtl="0" algn="l">
              <a:spcBef>
                <a:spcPts val="0"/>
              </a:spcBef>
              <a:spcAft>
                <a:spcPts val="0"/>
              </a:spcAft>
              <a:buSzPts val="1800"/>
              <a:buChar char="❖"/>
            </a:pPr>
            <a:r>
              <a:rPr lang="en" sz="1800"/>
              <a:t>Will have a phone application for management, maintenance, and statistical information for the owner</a:t>
            </a:r>
            <a:endParaRPr sz="1800"/>
          </a:p>
          <a:p>
            <a:pPr indent="-342900" lvl="0" marL="457200" rtl="0" algn="l">
              <a:spcBef>
                <a:spcPts val="0"/>
              </a:spcBef>
              <a:spcAft>
                <a:spcPts val="0"/>
              </a:spcAft>
              <a:buSzPts val="1800"/>
              <a:buChar char="❖"/>
            </a:pPr>
            <a:r>
              <a:rPr lang="en" sz="1800"/>
              <a:t>Due to the standard size, it should be easy to integrate into various establishments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Requirements and Constraints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727650" y="1195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Requirements</a:t>
            </a:r>
            <a:endParaRPr/>
          </a:p>
        </p:txBody>
      </p:sp>
      <p:sp>
        <p:nvSpPr>
          <p:cNvPr id="209" name="Google Shape;209;p28"/>
          <p:cNvSpPr txBox="1"/>
          <p:nvPr>
            <p:ph idx="1" type="body"/>
          </p:nvPr>
        </p:nvSpPr>
        <p:spPr>
          <a:xfrm>
            <a:off x="292500" y="2152150"/>
            <a:ext cx="6070500" cy="2218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This machine will fit in</a:t>
            </a:r>
            <a:r>
              <a:rPr lang="en" sz="1400"/>
              <a:t> a 3.5 x 2.5 x 3 (lwh) ft space</a:t>
            </a:r>
            <a:r>
              <a:rPr lang="en" sz="1400"/>
              <a:t> and weigh less than 50 lbs.</a:t>
            </a:r>
            <a:endParaRPr sz="1400"/>
          </a:p>
          <a:p>
            <a:pPr indent="-317500" lvl="0" marL="457200" rtl="0" algn="l">
              <a:lnSpc>
                <a:spcPct val="150000"/>
              </a:lnSpc>
              <a:spcBef>
                <a:spcPts val="0"/>
              </a:spcBef>
              <a:spcAft>
                <a:spcPts val="0"/>
              </a:spcAft>
              <a:buSzPts val="1400"/>
              <a:buChar char="❖"/>
            </a:pPr>
            <a:r>
              <a:rPr lang="en" sz="1400"/>
              <a:t>This machine will check licenses for the legal drinking age if customers are directly interacting with the machine</a:t>
            </a:r>
            <a:endParaRPr sz="1400"/>
          </a:p>
          <a:p>
            <a:pPr indent="-317500" lvl="0" marL="457200" rtl="0" algn="l">
              <a:lnSpc>
                <a:spcPct val="150000"/>
              </a:lnSpc>
              <a:spcBef>
                <a:spcPts val="0"/>
              </a:spcBef>
              <a:spcAft>
                <a:spcPts val="0"/>
              </a:spcAft>
              <a:buSzPts val="1400"/>
              <a:buChar char="❖"/>
            </a:pPr>
            <a:r>
              <a:rPr lang="en" sz="1400"/>
              <a:t>This machine will be able to serve at least 10 different drinks due to the combinations of 4 liquors, 1 liqueur, and 7 flavoring </a:t>
            </a:r>
            <a:r>
              <a:rPr lang="en" sz="1400"/>
              <a:t>additives</a:t>
            </a:r>
            <a:r>
              <a:rPr lang="en" sz="1400"/>
              <a:t>.</a:t>
            </a:r>
            <a:endParaRPr sz="1400"/>
          </a:p>
        </p:txBody>
      </p:sp>
      <p:pic>
        <p:nvPicPr>
          <p:cNvPr id="210" name="Google Shape;210;p28"/>
          <p:cNvPicPr preferRelativeResize="0"/>
          <p:nvPr/>
        </p:nvPicPr>
        <p:blipFill>
          <a:blip r:embed="rId3">
            <a:alphaModFix/>
          </a:blip>
          <a:stretch>
            <a:fillRect/>
          </a:stretch>
        </p:blipFill>
        <p:spPr>
          <a:xfrm>
            <a:off x="6504325" y="2152150"/>
            <a:ext cx="2375199" cy="2058506"/>
          </a:xfrm>
          <a:prstGeom prst="rect">
            <a:avLst/>
          </a:prstGeom>
          <a:noFill/>
          <a:ln>
            <a:noFill/>
          </a:ln>
        </p:spPr>
      </p:pic>
      <p:sp>
        <p:nvSpPr>
          <p:cNvPr id="211" name="Google Shape;211;p28"/>
          <p:cNvSpPr/>
          <p:nvPr/>
        </p:nvSpPr>
        <p:spPr>
          <a:xfrm>
            <a:off x="7612725" y="2475100"/>
            <a:ext cx="158400" cy="15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7587975" y="2460475"/>
            <a:ext cx="203400" cy="96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6532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Requirements (continued)</a:t>
            </a:r>
            <a:endParaRPr/>
          </a:p>
        </p:txBody>
      </p:sp>
      <p:sp>
        <p:nvSpPr>
          <p:cNvPr id="218" name="Google Shape;218;p29"/>
          <p:cNvSpPr txBox="1"/>
          <p:nvPr>
            <p:ph idx="1" type="body"/>
          </p:nvPr>
        </p:nvSpPr>
        <p:spPr>
          <a:xfrm>
            <a:off x="393500" y="1986200"/>
            <a:ext cx="6070500" cy="2126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This machine will be capable of being powered by standard outlets 120/220 V</a:t>
            </a:r>
            <a:endParaRPr sz="1400"/>
          </a:p>
          <a:p>
            <a:pPr indent="-317500" lvl="0" marL="457200" rtl="0" algn="l">
              <a:lnSpc>
                <a:spcPct val="150000"/>
              </a:lnSpc>
              <a:spcBef>
                <a:spcPts val="0"/>
              </a:spcBef>
              <a:spcAft>
                <a:spcPts val="0"/>
              </a:spcAft>
              <a:buSzPts val="1400"/>
              <a:buChar char="❖"/>
            </a:pPr>
            <a:r>
              <a:rPr lang="en" sz="1400"/>
              <a:t>This machine will offer a touchscreen user interface to order drinks</a:t>
            </a:r>
            <a:endParaRPr sz="1400"/>
          </a:p>
          <a:p>
            <a:pPr indent="-317500" lvl="0" marL="457200" rtl="0" algn="l">
              <a:lnSpc>
                <a:spcPct val="150000"/>
              </a:lnSpc>
              <a:spcBef>
                <a:spcPts val="0"/>
              </a:spcBef>
              <a:spcAft>
                <a:spcPts val="0"/>
              </a:spcAft>
              <a:buSzPts val="1400"/>
              <a:buChar char="❖"/>
            </a:pPr>
            <a:r>
              <a:rPr lang="en" sz="1400"/>
              <a:t>This machine must securely store profits from customers</a:t>
            </a:r>
            <a:endParaRPr sz="1400"/>
          </a:p>
          <a:p>
            <a:pPr indent="-317500" lvl="0" marL="457200" rtl="0" algn="l">
              <a:lnSpc>
                <a:spcPct val="150000"/>
              </a:lnSpc>
              <a:spcBef>
                <a:spcPts val="0"/>
              </a:spcBef>
              <a:spcAft>
                <a:spcPts val="0"/>
              </a:spcAft>
              <a:buSzPts val="1400"/>
              <a:buChar char="❖"/>
            </a:pPr>
            <a:r>
              <a:rPr lang="en" sz="1400"/>
              <a:t>The phone application will a</a:t>
            </a:r>
            <a:r>
              <a:rPr lang="en" sz="1400"/>
              <a:t>llow store managers to monitor the machine in real-time and view drink analytics</a:t>
            </a:r>
            <a:endParaRPr sz="1400"/>
          </a:p>
          <a:p>
            <a:pPr indent="0" lvl="0" marL="0" rtl="0" algn="l">
              <a:lnSpc>
                <a:spcPct val="150000"/>
              </a:lnSpc>
              <a:spcBef>
                <a:spcPts val="1600"/>
              </a:spcBef>
              <a:spcAft>
                <a:spcPts val="0"/>
              </a:spcAft>
              <a:buNone/>
            </a:pPr>
            <a:r>
              <a:t/>
            </a:r>
            <a:endParaRPr sz="1400"/>
          </a:p>
          <a:p>
            <a:pPr indent="0" lvl="0" marL="457200" rtl="0" algn="l">
              <a:lnSpc>
                <a:spcPct val="150000"/>
              </a:lnSpc>
              <a:spcBef>
                <a:spcPts val="1600"/>
              </a:spcBef>
              <a:spcAft>
                <a:spcPts val="1600"/>
              </a:spcAft>
              <a:buNone/>
            </a:pPr>
            <a:r>
              <a:t/>
            </a:r>
            <a:endParaRPr sz="1400"/>
          </a:p>
        </p:txBody>
      </p:sp>
      <p:pic>
        <p:nvPicPr>
          <p:cNvPr id="219" name="Google Shape;219;p29"/>
          <p:cNvPicPr preferRelativeResize="0"/>
          <p:nvPr/>
        </p:nvPicPr>
        <p:blipFill>
          <a:blip r:embed="rId3">
            <a:alphaModFix/>
          </a:blip>
          <a:stretch>
            <a:fillRect/>
          </a:stretch>
        </p:blipFill>
        <p:spPr>
          <a:xfrm>
            <a:off x="6463990" y="2495966"/>
            <a:ext cx="2343510" cy="1317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a:t>
            </a:r>
            <a:endParaRPr/>
          </a:p>
        </p:txBody>
      </p:sp>
      <p:sp>
        <p:nvSpPr>
          <p:cNvPr id="225" name="Google Shape;225;p30"/>
          <p:cNvSpPr txBox="1"/>
          <p:nvPr>
            <p:ph idx="1" type="body"/>
          </p:nvPr>
        </p:nvSpPr>
        <p:spPr>
          <a:xfrm>
            <a:off x="393500" y="1986200"/>
            <a:ext cx="8398200" cy="1411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The touchscreen interface must be close to eye level of users</a:t>
            </a:r>
            <a:endParaRPr sz="1800"/>
          </a:p>
          <a:p>
            <a:pPr indent="-342900" lvl="0" marL="457200" rtl="0" algn="l">
              <a:lnSpc>
                <a:spcPct val="150000"/>
              </a:lnSpc>
              <a:spcBef>
                <a:spcPts val="0"/>
              </a:spcBef>
              <a:spcAft>
                <a:spcPts val="0"/>
              </a:spcAft>
              <a:buSzPts val="1800"/>
              <a:buChar char="❖"/>
            </a:pPr>
            <a:r>
              <a:rPr lang="en" sz="1800"/>
              <a:t>Conforms to vending machine food and safety requirements</a:t>
            </a:r>
            <a:endParaRPr sz="1800"/>
          </a:p>
          <a:p>
            <a:pPr indent="0" lvl="0" marL="457200" rtl="0" algn="l">
              <a:lnSpc>
                <a:spcPct val="150000"/>
              </a:lnSpc>
              <a:spcBef>
                <a:spcPts val="1600"/>
              </a:spcBef>
              <a:spcAft>
                <a:spcPts val="160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Planning &amp; Design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txBox="1"/>
          <p:nvPr>
            <p:ph idx="4294967295" type="title"/>
          </p:nvPr>
        </p:nvSpPr>
        <p:spPr>
          <a:xfrm>
            <a:off x="178850" y="89750"/>
            <a:ext cx="77478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Description: Embedded Electronics</a:t>
            </a:r>
            <a:endParaRPr/>
          </a:p>
        </p:txBody>
      </p:sp>
      <p:pic>
        <p:nvPicPr>
          <p:cNvPr id="237" name="Google Shape;237;p32"/>
          <p:cNvPicPr preferRelativeResize="0"/>
          <p:nvPr/>
        </p:nvPicPr>
        <p:blipFill rotWithShape="1">
          <a:blip r:embed="rId3">
            <a:alphaModFix/>
          </a:blip>
          <a:srcRect b="0" l="0" r="0" t="9181"/>
          <a:stretch/>
        </p:blipFill>
        <p:spPr>
          <a:xfrm>
            <a:off x="6007450" y="624962"/>
            <a:ext cx="2940322" cy="3792862"/>
          </a:xfrm>
          <a:prstGeom prst="rect">
            <a:avLst/>
          </a:prstGeom>
          <a:noFill/>
          <a:ln>
            <a:noFill/>
          </a:ln>
        </p:spPr>
      </p:pic>
      <p:sp>
        <p:nvSpPr>
          <p:cNvPr id="238" name="Google Shape;238;p32"/>
          <p:cNvSpPr txBox="1"/>
          <p:nvPr/>
        </p:nvSpPr>
        <p:spPr>
          <a:xfrm>
            <a:off x="286975" y="675300"/>
            <a:ext cx="5412600" cy="37929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Hardware Controller</a:t>
            </a:r>
            <a:endParaRPr sz="1100">
              <a:solidFill>
                <a:schemeClr val="accent1"/>
              </a:solidFill>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latin typeface="Lato"/>
                <a:ea typeface="Lato"/>
                <a:cs typeface="Lato"/>
                <a:sym typeface="Lato"/>
              </a:rPr>
              <a:t>The fluid</a:t>
            </a:r>
            <a:r>
              <a:rPr lang="en" sz="1100">
                <a:solidFill>
                  <a:schemeClr val="accent1"/>
                </a:solidFill>
                <a:latin typeface="Lato"/>
                <a:ea typeface="Lato"/>
                <a:cs typeface="Lato"/>
                <a:sym typeface="Lato"/>
              </a:rPr>
              <a:t> microcontroller will be used to control the fluid flow </a:t>
            </a:r>
            <a:endParaRPr sz="1100">
              <a:solidFill>
                <a:schemeClr val="accent1"/>
              </a:solidFill>
              <a:latin typeface="Lato"/>
              <a:ea typeface="Lato"/>
              <a:cs typeface="Lato"/>
              <a:sym typeface="Lato"/>
            </a:endParaRPr>
          </a:p>
          <a:p>
            <a:pPr indent="-298450" lvl="2" marL="1371600" rtl="0" algn="l">
              <a:lnSpc>
                <a:spcPct val="150000"/>
              </a:lnSpc>
              <a:spcBef>
                <a:spcPts val="0"/>
              </a:spcBef>
              <a:spcAft>
                <a:spcPts val="0"/>
              </a:spcAft>
              <a:buClr>
                <a:schemeClr val="accent1"/>
              </a:buClr>
              <a:buSzPts val="1100"/>
              <a:buFont typeface="Lato"/>
              <a:buAutoNum type="romanLcPeriod"/>
            </a:pPr>
            <a:r>
              <a:rPr lang="en" sz="1100">
                <a:solidFill>
                  <a:schemeClr val="accent1"/>
                </a:solidFill>
                <a:latin typeface="Lato"/>
                <a:ea typeface="Lato"/>
                <a:cs typeface="Lato"/>
                <a:sym typeface="Lato"/>
              </a:rPr>
              <a:t>Control and interface valves </a:t>
            </a:r>
            <a:endParaRPr sz="1100">
              <a:solidFill>
                <a:schemeClr val="accent1"/>
              </a:solidFill>
              <a:latin typeface="Lato"/>
              <a:ea typeface="Lato"/>
              <a:cs typeface="Lato"/>
              <a:sym typeface="Lato"/>
            </a:endParaRPr>
          </a:p>
          <a:p>
            <a:pPr indent="-298450" lvl="2" marL="1371600" rtl="0" algn="l">
              <a:lnSpc>
                <a:spcPct val="150000"/>
              </a:lnSpc>
              <a:spcBef>
                <a:spcPts val="0"/>
              </a:spcBef>
              <a:spcAft>
                <a:spcPts val="0"/>
              </a:spcAft>
              <a:buClr>
                <a:schemeClr val="accent1"/>
              </a:buClr>
              <a:buSzPts val="1100"/>
              <a:buFont typeface="Lato"/>
              <a:buAutoNum type="romanLcPeriod"/>
            </a:pPr>
            <a:r>
              <a:rPr lang="en" sz="1100">
                <a:solidFill>
                  <a:schemeClr val="accent1"/>
                </a:solidFill>
                <a:latin typeface="Lato"/>
                <a:ea typeface="Lato"/>
                <a:cs typeface="Lato"/>
                <a:sym typeface="Lato"/>
              </a:rPr>
              <a:t>Stepper motor driver to control peristaltic pumps</a:t>
            </a:r>
            <a:endParaRPr sz="1100">
              <a:solidFill>
                <a:schemeClr val="accent1"/>
              </a:solidFill>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latin typeface="Lato"/>
                <a:ea typeface="Lato"/>
                <a:cs typeface="Lato"/>
                <a:sym typeface="Lato"/>
              </a:rPr>
              <a:t>Motor controller to drive the motor used to dispense ice</a:t>
            </a:r>
            <a:endParaRPr sz="1100">
              <a:solidFill>
                <a:schemeClr val="accent1"/>
              </a:solidFill>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latin typeface="Lato"/>
                <a:ea typeface="Lato"/>
                <a:cs typeface="Lato"/>
                <a:sym typeface="Lato"/>
              </a:rPr>
              <a:t>Sensor module will gather all data necessary to basic operation of the vending machine</a:t>
            </a:r>
            <a:endParaRPr sz="1100">
              <a:solidFill>
                <a:schemeClr val="accent1"/>
              </a:solidFill>
              <a:latin typeface="Lato"/>
              <a:ea typeface="Lato"/>
              <a:cs typeface="Lato"/>
              <a:sym typeface="Lato"/>
            </a:endParaRPr>
          </a:p>
          <a:p>
            <a:pPr indent="-298450" lvl="0" marL="457200" rtl="0" algn="l">
              <a:lnSpc>
                <a:spcPct val="150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Main Computer</a:t>
            </a:r>
            <a:endParaRPr sz="1100">
              <a:solidFill>
                <a:schemeClr val="accent1"/>
              </a:solidFill>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latin typeface="Lato"/>
                <a:ea typeface="Lato"/>
                <a:cs typeface="Lato"/>
                <a:sym typeface="Lato"/>
              </a:rPr>
              <a:t>Will be connected to the touch screen</a:t>
            </a:r>
            <a:endParaRPr sz="1100">
              <a:solidFill>
                <a:schemeClr val="accent1"/>
              </a:solidFill>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latin typeface="Lato"/>
                <a:ea typeface="Lato"/>
                <a:cs typeface="Lato"/>
                <a:sym typeface="Lato"/>
              </a:rPr>
              <a:t>Will send commands to the motor controller and fluid microcontroller through the use of I2C</a:t>
            </a:r>
            <a:endParaRPr sz="1100">
              <a:solidFill>
                <a:schemeClr val="accent1"/>
              </a:solidFill>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latin typeface="Lato"/>
                <a:ea typeface="Lato"/>
                <a:cs typeface="Lato"/>
                <a:sym typeface="Lato"/>
              </a:rPr>
              <a:t>Has to keep a collection of information in the local file system, which will pertain to current inventory and system information</a:t>
            </a:r>
            <a:endParaRPr sz="1100">
              <a:solidFill>
                <a:schemeClr val="accent1"/>
              </a:solidFill>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latin typeface="Lato"/>
                <a:ea typeface="Lato"/>
                <a:cs typeface="Lato"/>
                <a:sym typeface="Lato"/>
              </a:rPr>
              <a:t>Will use the camera for checking a customer’s license</a:t>
            </a:r>
            <a:endParaRPr sz="1100">
              <a:solidFill>
                <a:schemeClr val="accent1"/>
              </a:solidFill>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latin typeface="Lato"/>
                <a:ea typeface="Lato"/>
                <a:cs typeface="Lato"/>
                <a:sym typeface="Lato"/>
              </a:rPr>
              <a:t>Will host a ftp server for transferring information to the phone app</a:t>
            </a:r>
            <a:endParaRPr sz="11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Fluid Microcontroller System Diagram</a:t>
            </a:r>
            <a:endParaRPr/>
          </a:p>
        </p:txBody>
      </p:sp>
      <p:pic>
        <p:nvPicPr>
          <p:cNvPr id="244" name="Google Shape;244;p33"/>
          <p:cNvPicPr preferRelativeResize="0"/>
          <p:nvPr/>
        </p:nvPicPr>
        <p:blipFill>
          <a:blip r:embed="rId3">
            <a:alphaModFix/>
          </a:blip>
          <a:stretch>
            <a:fillRect/>
          </a:stretch>
        </p:blipFill>
        <p:spPr>
          <a:xfrm>
            <a:off x="4572000" y="892775"/>
            <a:ext cx="4321375" cy="3638775"/>
          </a:xfrm>
          <a:prstGeom prst="rect">
            <a:avLst/>
          </a:prstGeom>
          <a:noFill/>
          <a:ln>
            <a:noFill/>
          </a:ln>
        </p:spPr>
      </p:pic>
      <p:sp>
        <p:nvSpPr>
          <p:cNvPr id="245" name="Google Shape;245;p33"/>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Control Microcontroller PCB</a:t>
            </a:r>
            <a:endParaRPr/>
          </a:p>
          <a:p>
            <a:pPr indent="-298450" lvl="1" marL="914400" rtl="0" algn="l">
              <a:spcBef>
                <a:spcPts val="0"/>
              </a:spcBef>
              <a:spcAft>
                <a:spcPts val="0"/>
              </a:spcAft>
              <a:buSzPts val="1100"/>
              <a:buChar char="○"/>
            </a:pPr>
            <a:r>
              <a:rPr lang="en"/>
              <a:t>Separates</a:t>
            </a:r>
            <a:r>
              <a:rPr lang="en"/>
              <a:t> the microcontroller  from the heat generated by the fluid control hardware PCB and helps to isolates ground planes from current loops</a:t>
            </a:r>
            <a:endParaRPr/>
          </a:p>
          <a:p>
            <a:pPr indent="-311150" lvl="0" marL="457200" rtl="0" algn="l">
              <a:spcBef>
                <a:spcPts val="0"/>
              </a:spcBef>
              <a:spcAft>
                <a:spcPts val="0"/>
              </a:spcAft>
              <a:buSzPts val="1300"/>
              <a:buChar char="●"/>
            </a:pPr>
            <a:r>
              <a:rPr lang="en"/>
              <a:t>Fluid Control Hardware PCB</a:t>
            </a:r>
            <a:endParaRPr/>
          </a:p>
          <a:p>
            <a:pPr indent="-298450" lvl="1" marL="914400" rtl="0" algn="l">
              <a:spcBef>
                <a:spcPts val="0"/>
              </a:spcBef>
              <a:spcAft>
                <a:spcPts val="0"/>
              </a:spcAft>
              <a:buSzPts val="1100"/>
              <a:buChar char="○"/>
            </a:pPr>
            <a:r>
              <a:rPr lang="en"/>
              <a:t>Interfaces with the valves and pumps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txBox="1"/>
          <p:nvPr>
            <p:ph idx="4294967295" type="title"/>
          </p:nvPr>
        </p:nvSpPr>
        <p:spPr>
          <a:xfrm>
            <a:off x="178850" y="89750"/>
            <a:ext cx="7214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Description: Main Computer App</a:t>
            </a:r>
            <a:endParaRPr/>
          </a:p>
        </p:txBody>
      </p:sp>
      <p:sp>
        <p:nvSpPr>
          <p:cNvPr id="252" name="Google Shape;252;p34"/>
          <p:cNvSpPr txBox="1"/>
          <p:nvPr/>
        </p:nvSpPr>
        <p:spPr>
          <a:xfrm>
            <a:off x="178850" y="1070525"/>
            <a:ext cx="4624800" cy="323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accent1"/>
                </a:solidFill>
                <a:latin typeface="Lato"/>
                <a:ea typeface="Lato"/>
                <a:cs typeface="Lato"/>
                <a:sym typeface="Lato"/>
              </a:rPr>
              <a:t>T</a:t>
            </a:r>
            <a:r>
              <a:rPr lang="en">
                <a:solidFill>
                  <a:schemeClr val="accent1"/>
                </a:solidFill>
                <a:latin typeface="Lato"/>
                <a:ea typeface="Lato"/>
                <a:cs typeface="Lato"/>
                <a:sym typeface="Lato"/>
              </a:rPr>
              <a:t>he main computer app will do the following:</a:t>
            </a:r>
            <a:endParaRPr>
              <a:solidFill>
                <a:schemeClr val="accent1"/>
              </a:solidFill>
              <a:latin typeface="Lato"/>
              <a:ea typeface="Lato"/>
              <a:cs typeface="Lato"/>
              <a:sym typeface="Lato"/>
            </a:endParaRPr>
          </a:p>
          <a:p>
            <a:pPr indent="-317500" lvl="0" marL="457200" rtl="0" algn="l">
              <a:lnSpc>
                <a:spcPct val="150000"/>
              </a:lnSpc>
              <a:spcBef>
                <a:spcPts val="160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Provide a drink ordering interface for customers via the touch screen.</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Allow employees to update their inventory of drinks while in the GUI.</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Directly manage the system information in the local file system of the main computer.</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Send commands to peripheral devices in order to manage the state of the full system.</a:t>
            </a:r>
            <a:endParaRPr>
              <a:solidFill>
                <a:schemeClr val="accent1"/>
              </a:solidFill>
              <a:latin typeface="Lato"/>
              <a:ea typeface="Lato"/>
              <a:cs typeface="Lato"/>
              <a:sym typeface="Lato"/>
            </a:endParaRPr>
          </a:p>
          <a:p>
            <a:pPr indent="0" lvl="0" marL="457200" rtl="0" algn="l">
              <a:lnSpc>
                <a:spcPct val="150000"/>
              </a:lnSpc>
              <a:spcBef>
                <a:spcPts val="1600"/>
              </a:spcBef>
              <a:spcAft>
                <a:spcPts val="0"/>
              </a:spcAft>
              <a:buNone/>
            </a:pPr>
            <a:r>
              <a:t/>
            </a:r>
            <a:endParaRPr>
              <a:solidFill>
                <a:schemeClr val="accent1"/>
              </a:solidFill>
              <a:latin typeface="Lato"/>
              <a:ea typeface="Lato"/>
              <a:cs typeface="Lato"/>
              <a:sym typeface="Lato"/>
            </a:endParaRPr>
          </a:p>
          <a:p>
            <a:pPr indent="0" lvl="0" marL="457200" rtl="0" algn="l">
              <a:lnSpc>
                <a:spcPct val="150000"/>
              </a:lnSpc>
              <a:spcBef>
                <a:spcPts val="1600"/>
              </a:spcBef>
              <a:spcAft>
                <a:spcPts val="1600"/>
              </a:spcAft>
              <a:buNone/>
            </a:pPr>
            <a:r>
              <a:t/>
            </a:r>
            <a:endParaRPr>
              <a:solidFill>
                <a:schemeClr val="accent1"/>
              </a:solidFill>
              <a:latin typeface="Lato"/>
              <a:ea typeface="Lato"/>
              <a:cs typeface="Lato"/>
              <a:sym typeface="Lato"/>
            </a:endParaRPr>
          </a:p>
        </p:txBody>
      </p:sp>
      <p:pic>
        <p:nvPicPr>
          <p:cNvPr id="253" name="Google Shape;253;p34"/>
          <p:cNvPicPr preferRelativeResize="0"/>
          <p:nvPr/>
        </p:nvPicPr>
        <p:blipFill>
          <a:blip r:embed="rId3">
            <a:alphaModFix/>
          </a:blip>
          <a:stretch>
            <a:fillRect/>
          </a:stretch>
        </p:blipFill>
        <p:spPr>
          <a:xfrm>
            <a:off x="4803650" y="1284313"/>
            <a:ext cx="4035550" cy="25748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txBox="1"/>
          <p:nvPr>
            <p:ph idx="4294967295" type="title"/>
          </p:nvPr>
        </p:nvSpPr>
        <p:spPr>
          <a:xfrm>
            <a:off x="178850" y="89750"/>
            <a:ext cx="5879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Description: Phone App</a:t>
            </a:r>
            <a:endParaRPr/>
          </a:p>
        </p:txBody>
      </p:sp>
      <p:sp>
        <p:nvSpPr>
          <p:cNvPr id="260" name="Google Shape;260;p35"/>
          <p:cNvSpPr txBox="1"/>
          <p:nvPr/>
        </p:nvSpPr>
        <p:spPr>
          <a:xfrm>
            <a:off x="178850" y="863475"/>
            <a:ext cx="4418100" cy="324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accent1"/>
                </a:solidFill>
                <a:latin typeface="Lato"/>
                <a:ea typeface="Lato"/>
                <a:cs typeface="Lato"/>
                <a:sym typeface="Lato"/>
              </a:rPr>
              <a:t>The phone app will have the following:</a:t>
            </a:r>
            <a:endParaRPr>
              <a:solidFill>
                <a:schemeClr val="accent1"/>
              </a:solidFill>
              <a:latin typeface="Lato"/>
              <a:ea typeface="Lato"/>
              <a:cs typeface="Lato"/>
              <a:sym typeface="Lato"/>
            </a:endParaRPr>
          </a:p>
          <a:p>
            <a:pPr indent="-317500" lvl="0" marL="457200" rtl="0" algn="l">
              <a:lnSpc>
                <a:spcPct val="150000"/>
              </a:lnSpc>
              <a:spcBef>
                <a:spcPts val="160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A main menu containing all of the app’s features</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A ftp client built in to access designated files on the main computer (only read access)</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A feature to view the amount of drinks bought, stock left, and total sales</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An interface to update or reconfigure the system (e.g. switch out drinks, change the entertainment settings)</a:t>
            </a:r>
            <a:endParaRPr>
              <a:solidFill>
                <a:schemeClr val="accent1"/>
              </a:solidFill>
              <a:latin typeface="Lato"/>
              <a:ea typeface="Lato"/>
              <a:cs typeface="Lato"/>
              <a:sym typeface="Lato"/>
            </a:endParaRPr>
          </a:p>
        </p:txBody>
      </p:sp>
      <p:pic>
        <p:nvPicPr>
          <p:cNvPr id="261" name="Google Shape;261;p35"/>
          <p:cNvPicPr preferRelativeResize="0"/>
          <p:nvPr/>
        </p:nvPicPr>
        <p:blipFill rotWithShape="1">
          <a:blip r:embed="rId3">
            <a:alphaModFix/>
          </a:blip>
          <a:srcRect b="0" l="0" r="2372" t="0"/>
          <a:stretch/>
        </p:blipFill>
        <p:spPr>
          <a:xfrm>
            <a:off x="4596950" y="1284675"/>
            <a:ext cx="4547075" cy="240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4" name="Google Shape;144;p18"/>
          <p:cNvSpPr txBox="1"/>
          <p:nvPr>
            <p:ph idx="4294967295" type="subTitle"/>
          </p:nvPr>
        </p:nvSpPr>
        <p:spPr>
          <a:xfrm>
            <a:off x="4542975" y="592974"/>
            <a:ext cx="4080000" cy="40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rgbClr val="FFFFFF"/>
                </a:solidFill>
              </a:rPr>
              <a:t>Background/Motivation</a:t>
            </a:r>
            <a:endParaRPr sz="1600" u="sng">
              <a:solidFill>
                <a:srgbClr val="FFFFFF"/>
              </a:solidFill>
            </a:endParaRPr>
          </a:p>
          <a:p>
            <a:pPr indent="0" lvl="0" marL="0" rtl="0" algn="l">
              <a:spcBef>
                <a:spcPts val="1600"/>
              </a:spcBef>
              <a:spcAft>
                <a:spcPts val="0"/>
              </a:spcAft>
              <a:buNone/>
            </a:pPr>
            <a:r>
              <a:rPr lang="en" sz="1600" u="sng">
                <a:solidFill>
                  <a:srgbClr val="FFFFFF"/>
                </a:solidFill>
              </a:rPr>
              <a:t>Design Requirements and Constraints</a:t>
            </a:r>
            <a:endParaRPr sz="1600" u="sng">
              <a:solidFill>
                <a:srgbClr val="FFFFFF"/>
              </a:solidFill>
            </a:endParaRPr>
          </a:p>
          <a:p>
            <a:pPr indent="0" lvl="0" marL="0" rtl="0" algn="l">
              <a:spcBef>
                <a:spcPts val="1600"/>
              </a:spcBef>
              <a:spcAft>
                <a:spcPts val="0"/>
              </a:spcAft>
              <a:buNone/>
            </a:pPr>
            <a:r>
              <a:rPr lang="en" sz="1600" u="sng">
                <a:solidFill>
                  <a:srgbClr val="FFFFFF"/>
                </a:solidFill>
              </a:rPr>
              <a:t>Planning &amp; Design</a:t>
            </a:r>
            <a:endParaRPr sz="1600" u="sng">
              <a:solidFill>
                <a:srgbClr val="FFFFFF"/>
              </a:solidFill>
            </a:endParaRPr>
          </a:p>
          <a:p>
            <a:pPr indent="0" lvl="0" marL="0" rtl="0" algn="l">
              <a:spcBef>
                <a:spcPts val="1600"/>
              </a:spcBef>
              <a:spcAft>
                <a:spcPts val="0"/>
              </a:spcAft>
              <a:buNone/>
            </a:pPr>
            <a:r>
              <a:rPr lang="en" sz="1600" u="sng">
                <a:solidFill>
                  <a:srgbClr val="FFFFFF"/>
                </a:solidFill>
              </a:rPr>
              <a:t>Implementation Plan</a:t>
            </a:r>
            <a:endParaRPr sz="1600" u="sng">
              <a:solidFill>
                <a:srgbClr val="FFFFFF"/>
              </a:solidFill>
            </a:endParaRPr>
          </a:p>
          <a:p>
            <a:pPr indent="0" lvl="0" marL="0" rtl="0" algn="l">
              <a:spcBef>
                <a:spcPts val="1600"/>
              </a:spcBef>
              <a:spcAft>
                <a:spcPts val="0"/>
              </a:spcAft>
              <a:buNone/>
            </a:pPr>
            <a:r>
              <a:rPr lang="en" sz="1600" u="sng">
                <a:solidFill>
                  <a:srgbClr val="FFFFFF"/>
                </a:solidFill>
              </a:rPr>
              <a:t>Implementation</a:t>
            </a:r>
            <a:endParaRPr sz="1600" u="sng">
              <a:solidFill>
                <a:srgbClr val="FFFFFF"/>
              </a:solidFill>
            </a:endParaRPr>
          </a:p>
          <a:p>
            <a:pPr indent="0" lvl="0" marL="0" rtl="0" algn="l">
              <a:spcBef>
                <a:spcPts val="1600"/>
              </a:spcBef>
              <a:spcAft>
                <a:spcPts val="0"/>
              </a:spcAft>
              <a:buNone/>
            </a:pPr>
            <a:r>
              <a:rPr lang="en" sz="1600" u="sng">
                <a:solidFill>
                  <a:srgbClr val="FFFFFF"/>
                </a:solidFill>
              </a:rPr>
              <a:t>Questions?</a:t>
            </a:r>
            <a:endParaRPr sz="1600" u="sng">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txBox="1"/>
          <p:nvPr>
            <p:ph idx="4294967295" type="title"/>
          </p:nvPr>
        </p:nvSpPr>
        <p:spPr>
          <a:xfrm>
            <a:off x="178850" y="897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Functions</a:t>
            </a:r>
            <a:endParaRPr/>
          </a:p>
        </p:txBody>
      </p:sp>
      <p:pic>
        <p:nvPicPr>
          <p:cNvPr id="268" name="Google Shape;268;p36"/>
          <p:cNvPicPr preferRelativeResize="0"/>
          <p:nvPr/>
        </p:nvPicPr>
        <p:blipFill>
          <a:blip r:embed="rId3">
            <a:alphaModFix/>
          </a:blip>
          <a:stretch>
            <a:fillRect/>
          </a:stretch>
        </p:blipFill>
        <p:spPr>
          <a:xfrm>
            <a:off x="450400" y="775538"/>
            <a:ext cx="3276549" cy="3820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txBox="1"/>
          <p:nvPr>
            <p:ph idx="4294967295" type="title"/>
          </p:nvPr>
        </p:nvSpPr>
        <p:spPr>
          <a:xfrm>
            <a:off x="2685600" y="67300"/>
            <a:ext cx="37728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Approach</a:t>
            </a:r>
            <a:endParaRPr/>
          </a:p>
        </p:txBody>
      </p:sp>
      <p:sp>
        <p:nvSpPr>
          <p:cNvPr id="275" name="Google Shape;275;p37"/>
          <p:cNvSpPr txBox="1"/>
          <p:nvPr/>
        </p:nvSpPr>
        <p:spPr>
          <a:xfrm>
            <a:off x="266700" y="567300"/>
            <a:ext cx="8610600" cy="4008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Font typeface="Lato"/>
              <a:buAutoNum type="arabicPeriod"/>
            </a:pPr>
            <a:r>
              <a:rPr lang="en" sz="1800">
                <a:solidFill>
                  <a:schemeClr val="accent1"/>
                </a:solidFill>
                <a:latin typeface="Lato"/>
                <a:ea typeface="Lato"/>
                <a:cs typeface="Lato"/>
                <a:sym typeface="Lato"/>
              </a:rPr>
              <a:t>Design the board for the embedded system section.</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AutoNum type="arabicPeriod"/>
            </a:pPr>
            <a:r>
              <a:rPr lang="en" sz="1800">
                <a:solidFill>
                  <a:schemeClr val="accent1"/>
                </a:solidFill>
                <a:latin typeface="Lato"/>
                <a:ea typeface="Lato"/>
                <a:cs typeface="Lato"/>
                <a:sym typeface="Lato"/>
              </a:rPr>
              <a:t>Design a computer application for the main computer.</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AutoNum type="arabicPeriod"/>
            </a:pPr>
            <a:r>
              <a:rPr lang="en" sz="1800">
                <a:solidFill>
                  <a:schemeClr val="accent1"/>
                </a:solidFill>
                <a:latin typeface="Lato"/>
                <a:ea typeface="Lato"/>
                <a:cs typeface="Lato"/>
                <a:sym typeface="Lato"/>
              </a:rPr>
              <a:t>Write code to interface all the peripherals with the main computer and embedded board.</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AutoNum type="arabicPeriod"/>
            </a:pPr>
            <a:r>
              <a:rPr lang="en" sz="1800">
                <a:solidFill>
                  <a:schemeClr val="accent1"/>
                </a:solidFill>
                <a:latin typeface="Lato"/>
                <a:ea typeface="Lato"/>
                <a:cs typeface="Lato"/>
                <a:sym typeface="Lato"/>
              </a:rPr>
              <a:t>Design a phone application that can pull system data from the main computer.</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AutoNum type="arabicPeriod"/>
            </a:pPr>
            <a:r>
              <a:rPr lang="en" sz="1800">
                <a:solidFill>
                  <a:schemeClr val="accent1"/>
                </a:solidFill>
                <a:latin typeface="Lato"/>
                <a:ea typeface="Lato"/>
                <a:cs typeface="Lato"/>
                <a:sym typeface="Lato"/>
              </a:rPr>
              <a:t>Integrate a power supply that will meet the needs of all of the electronics in the whole system. </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AutoNum type="arabicPeriod"/>
            </a:pPr>
            <a:r>
              <a:rPr lang="en" sz="1800">
                <a:solidFill>
                  <a:schemeClr val="accent1"/>
                </a:solidFill>
                <a:latin typeface="Lato"/>
                <a:ea typeface="Lato"/>
                <a:cs typeface="Lato"/>
                <a:sym typeface="Lato"/>
              </a:rPr>
              <a:t>Develop an image recognition algorithm for checking the age on driver’s licenses.</a:t>
            </a:r>
            <a:endParaRPr sz="1800">
              <a:solidFill>
                <a:schemeClr val="accent1"/>
              </a:solidFill>
              <a:latin typeface="Lato"/>
              <a:ea typeface="Lato"/>
              <a:cs typeface="Lato"/>
              <a:sym typeface="Lato"/>
            </a:endParaRPr>
          </a:p>
          <a:p>
            <a:pPr indent="-311150" lvl="0" marL="457200" rtl="0" algn="l">
              <a:lnSpc>
                <a:spcPct val="150000"/>
              </a:lnSpc>
              <a:spcBef>
                <a:spcPts val="0"/>
              </a:spcBef>
              <a:spcAft>
                <a:spcPts val="0"/>
              </a:spcAft>
              <a:buClr>
                <a:schemeClr val="accent1"/>
              </a:buClr>
              <a:buSzPts val="1300"/>
              <a:buFont typeface="Lato"/>
              <a:buAutoNum type="arabicPeriod"/>
            </a:pPr>
            <a:r>
              <a:rPr lang="en" sz="1800">
                <a:solidFill>
                  <a:schemeClr val="accent1"/>
                </a:solidFill>
                <a:latin typeface="Lato"/>
                <a:ea typeface="Lato"/>
                <a:cs typeface="Lato"/>
                <a:sym typeface="Lato"/>
              </a:rPr>
              <a:t>Add security and entertaining features to the system. </a:t>
            </a:r>
            <a:r>
              <a:rPr lang="en">
                <a:solidFill>
                  <a:schemeClr val="accent1"/>
                </a:solidFill>
                <a:latin typeface="Lato"/>
                <a:ea typeface="Lato"/>
                <a:cs typeface="Lato"/>
                <a:sym typeface="Lato"/>
              </a:rPr>
              <a:t>  </a:t>
            </a:r>
            <a:endParaRPr>
              <a:solidFill>
                <a:schemeClr val="accent1"/>
              </a:solidFill>
              <a:latin typeface="Lato"/>
              <a:ea typeface="Lato"/>
              <a:cs typeface="Lato"/>
              <a:sym typeface="Lato"/>
            </a:endParaRPr>
          </a:p>
          <a:p>
            <a:pPr indent="0" lvl="0" marL="457200" rtl="0" algn="l">
              <a:lnSpc>
                <a:spcPct val="150000"/>
              </a:lnSpc>
              <a:spcBef>
                <a:spcPts val="1600"/>
              </a:spcBef>
              <a:spcAft>
                <a:spcPts val="1600"/>
              </a:spcAft>
              <a:buNone/>
            </a:pPr>
            <a:r>
              <a:t/>
            </a:r>
            <a:endParaRPr>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Plan</a:t>
            </a:r>
            <a:r>
              <a:rPr lang="en"/>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txBox="1"/>
          <p:nvPr>
            <p:ph idx="4294967295" type="title"/>
          </p:nvPr>
        </p:nvSpPr>
        <p:spPr>
          <a:xfrm>
            <a:off x="2627025" y="833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Tasks </a:t>
            </a:r>
            <a:endParaRPr/>
          </a:p>
        </p:txBody>
      </p:sp>
      <p:sp>
        <p:nvSpPr>
          <p:cNvPr id="287" name="Google Shape;287;p39"/>
          <p:cNvSpPr txBox="1"/>
          <p:nvPr/>
        </p:nvSpPr>
        <p:spPr>
          <a:xfrm>
            <a:off x="162825" y="776775"/>
            <a:ext cx="8476500" cy="3812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a:t>Design a Valve and Pump Control Board </a:t>
            </a:r>
            <a:endParaRPr/>
          </a:p>
          <a:p>
            <a:pPr indent="457200" lvl="0" marL="0" rtl="0" algn="l">
              <a:lnSpc>
                <a:spcPct val="115000"/>
              </a:lnSpc>
              <a:spcBef>
                <a:spcPts val="0"/>
              </a:spcBef>
              <a:spcAft>
                <a:spcPts val="0"/>
              </a:spcAft>
              <a:buNone/>
            </a:pPr>
            <a:r>
              <a:rPr lang="en"/>
              <a:t>1.1	Design a High-Side Switch:</a:t>
            </a:r>
            <a:endParaRPr/>
          </a:p>
          <a:p>
            <a:pPr indent="457200" lvl="0" marL="0" rtl="0" algn="l">
              <a:lnSpc>
                <a:spcPct val="115000"/>
              </a:lnSpc>
              <a:spcBef>
                <a:spcPts val="0"/>
              </a:spcBef>
              <a:spcAft>
                <a:spcPts val="0"/>
              </a:spcAft>
              <a:buNone/>
            </a:pPr>
            <a:r>
              <a:rPr lang="en"/>
              <a:t>1.2	Design a Motor Driver:</a:t>
            </a:r>
            <a:endParaRPr/>
          </a:p>
          <a:p>
            <a:pPr indent="0" lvl="0" marL="457200" rtl="0" algn="l">
              <a:lnSpc>
                <a:spcPct val="115000"/>
              </a:lnSpc>
              <a:spcBef>
                <a:spcPts val="0"/>
              </a:spcBef>
              <a:spcAft>
                <a:spcPts val="0"/>
              </a:spcAft>
              <a:buNone/>
            </a:pPr>
            <a:r>
              <a:rPr lang="en"/>
              <a:t>1.3	Design a I2C GPIO Expander and Supporting Circuitry</a:t>
            </a:r>
            <a:endParaRPr/>
          </a:p>
          <a:p>
            <a:pPr indent="0" lvl="0" marL="457200" rtl="0" algn="l">
              <a:lnSpc>
                <a:spcPct val="115000"/>
              </a:lnSpc>
              <a:spcBef>
                <a:spcPts val="0"/>
              </a:spcBef>
              <a:spcAft>
                <a:spcPts val="0"/>
              </a:spcAft>
              <a:buNone/>
            </a:pPr>
            <a:r>
              <a:rPr lang="en"/>
              <a:t>1.4	Design a I2C Thermometer and Supporting Circuitry</a:t>
            </a:r>
            <a:endParaRPr/>
          </a:p>
          <a:p>
            <a:pPr indent="0" lvl="0" marL="457200" rtl="0" algn="l">
              <a:lnSpc>
                <a:spcPct val="115000"/>
              </a:lnSpc>
              <a:spcBef>
                <a:spcPts val="0"/>
              </a:spcBef>
              <a:spcAft>
                <a:spcPts val="0"/>
              </a:spcAft>
              <a:buNone/>
            </a:pPr>
            <a:r>
              <a:rPr lang="en"/>
              <a:t>1.5	Design Input Power Current Sensor</a:t>
            </a:r>
            <a:endParaRPr/>
          </a:p>
          <a:p>
            <a:pPr indent="0" lvl="0" marL="457200" rtl="0" algn="l">
              <a:lnSpc>
                <a:spcPct val="115000"/>
              </a:lnSpc>
              <a:spcBef>
                <a:spcPts val="0"/>
              </a:spcBef>
              <a:spcAft>
                <a:spcPts val="0"/>
              </a:spcAft>
              <a:buNone/>
            </a:pPr>
            <a:r>
              <a:rPr lang="en"/>
              <a:t>1.6	Layout components on Printed Circuit Board. </a:t>
            </a:r>
            <a:endParaRPr/>
          </a:p>
          <a:p>
            <a:pPr indent="0" lvl="0" marL="457200" rtl="0" algn="l">
              <a:lnSpc>
                <a:spcPct val="115000"/>
              </a:lnSpc>
              <a:spcBef>
                <a:spcPts val="0"/>
              </a:spcBef>
              <a:spcAft>
                <a:spcPts val="0"/>
              </a:spcAft>
              <a:buNone/>
            </a:pPr>
            <a:r>
              <a:rPr lang="en"/>
              <a:t>1.7	Order Printed Circuit Board</a:t>
            </a:r>
            <a:endParaRPr/>
          </a:p>
          <a:p>
            <a:pPr indent="0" lvl="0" marL="457200" rtl="0" algn="l">
              <a:lnSpc>
                <a:spcPct val="115000"/>
              </a:lnSpc>
              <a:spcBef>
                <a:spcPts val="0"/>
              </a:spcBef>
              <a:spcAft>
                <a:spcPts val="0"/>
              </a:spcAft>
              <a:buNone/>
            </a:pPr>
            <a:r>
              <a:rPr lang="en"/>
              <a:t>1.8	Assemble components onto Printed Circuit Board.</a:t>
            </a:r>
            <a:endParaRPr/>
          </a:p>
          <a:p>
            <a:pPr indent="0" lvl="0" marL="457200" rtl="0" algn="l">
              <a:lnSpc>
                <a:spcPct val="115000"/>
              </a:lnSpc>
              <a:spcBef>
                <a:spcPts val="0"/>
              </a:spcBef>
              <a:spcAft>
                <a:spcPts val="0"/>
              </a:spcAft>
              <a:buNone/>
            </a:pPr>
            <a:r>
              <a:rPr lang="en"/>
              <a:t>1.9	</a:t>
            </a:r>
            <a:r>
              <a:rPr lang="en"/>
              <a:t>Develop code for the printed circuit board to test assembly.</a:t>
            </a:r>
            <a:endParaRPr/>
          </a:p>
          <a:p>
            <a:pPr indent="0" lvl="0" marL="457200" rtl="0" algn="l">
              <a:lnSpc>
                <a:spcPct val="115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txBox="1"/>
          <p:nvPr>
            <p:ph idx="4294967295" type="title"/>
          </p:nvPr>
        </p:nvSpPr>
        <p:spPr>
          <a:xfrm>
            <a:off x="2627025" y="833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Tasks (continued)</a:t>
            </a:r>
            <a:endParaRPr/>
          </a:p>
        </p:txBody>
      </p:sp>
      <p:sp>
        <p:nvSpPr>
          <p:cNvPr id="294" name="Google Shape;294;p40"/>
          <p:cNvSpPr txBox="1"/>
          <p:nvPr/>
        </p:nvSpPr>
        <p:spPr>
          <a:xfrm>
            <a:off x="42750" y="665700"/>
            <a:ext cx="9101100" cy="38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2.	Design Embedded Control Board</a:t>
            </a:r>
            <a:endParaRPr/>
          </a:p>
          <a:p>
            <a:pPr indent="0" lvl="0" marL="0" rtl="0" algn="l">
              <a:lnSpc>
                <a:spcPct val="115000"/>
              </a:lnSpc>
              <a:spcBef>
                <a:spcPts val="0"/>
              </a:spcBef>
              <a:spcAft>
                <a:spcPts val="0"/>
              </a:spcAft>
              <a:buNone/>
            </a:pPr>
            <a:r>
              <a:rPr lang="en"/>
              <a:t>	2.1	Select Microcontroller and develop supporting circuitry for microcontroller</a:t>
            </a:r>
            <a:endParaRPr/>
          </a:p>
          <a:p>
            <a:pPr indent="0" lvl="0" marL="0" rtl="0" algn="l">
              <a:lnSpc>
                <a:spcPct val="115000"/>
              </a:lnSpc>
              <a:spcBef>
                <a:spcPts val="0"/>
              </a:spcBef>
              <a:spcAft>
                <a:spcPts val="0"/>
              </a:spcAft>
              <a:buNone/>
            </a:pPr>
            <a:r>
              <a:rPr lang="en"/>
              <a:t>	2.2	Select and design supporting circuitry for I2C eeprom</a:t>
            </a:r>
            <a:endParaRPr/>
          </a:p>
          <a:p>
            <a:pPr indent="0" lvl="0" marL="0" rtl="0" algn="l">
              <a:lnSpc>
                <a:spcPct val="115000"/>
              </a:lnSpc>
              <a:spcBef>
                <a:spcPts val="0"/>
              </a:spcBef>
              <a:spcAft>
                <a:spcPts val="0"/>
              </a:spcAft>
              <a:buNone/>
            </a:pPr>
            <a:r>
              <a:rPr lang="en"/>
              <a:t>	2.3	Develop circuitry to interface with a resistive touch screen</a:t>
            </a:r>
            <a:endParaRPr/>
          </a:p>
          <a:p>
            <a:pPr indent="0" lvl="0" marL="0" rtl="0" algn="l">
              <a:lnSpc>
                <a:spcPct val="115000"/>
              </a:lnSpc>
              <a:spcBef>
                <a:spcPts val="0"/>
              </a:spcBef>
              <a:spcAft>
                <a:spcPts val="0"/>
              </a:spcAft>
              <a:buNone/>
            </a:pPr>
            <a:r>
              <a:rPr lang="en"/>
              <a:t>	2.4	Interface switches with microcontroller to manipulate modes of microcontroller</a:t>
            </a:r>
            <a:endParaRPr/>
          </a:p>
          <a:p>
            <a:pPr indent="0" lvl="0" marL="0" rtl="0" algn="l">
              <a:lnSpc>
                <a:spcPct val="115000"/>
              </a:lnSpc>
              <a:spcBef>
                <a:spcPts val="0"/>
              </a:spcBef>
              <a:spcAft>
                <a:spcPts val="0"/>
              </a:spcAft>
              <a:buNone/>
            </a:pPr>
            <a:r>
              <a:rPr lang="en"/>
              <a:t>	2.5	Layout Printed Circuit Board</a:t>
            </a:r>
            <a:endParaRPr/>
          </a:p>
          <a:p>
            <a:pPr indent="0" lvl="0" marL="0" rtl="0" algn="l">
              <a:lnSpc>
                <a:spcPct val="115000"/>
              </a:lnSpc>
              <a:spcBef>
                <a:spcPts val="0"/>
              </a:spcBef>
              <a:spcAft>
                <a:spcPts val="0"/>
              </a:spcAft>
              <a:buNone/>
            </a:pPr>
            <a:r>
              <a:rPr lang="en"/>
              <a:t>	2.6	Assemble Components onto Printed Circuit Board</a:t>
            </a:r>
            <a:endParaRPr/>
          </a:p>
          <a:p>
            <a:pPr indent="0" lvl="0" marL="0" rtl="0" algn="l">
              <a:lnSpc>
                <a:spcPct val="115000"/>
              </a:lnSpc>
              <a:spcBef>
                <a:spcPts val="0"/>
              </a:spcBef>
              <a:spcAft>
                <a:spcPts val="0"/>
              </a:spcAft>
              <a:buNone/>
            </a:pPr>
            <a:r>
              <a:rPr lang="en"/>
              <a:t>	2.7	Code Microcontroller</a:t>
            </a:r>
            <a:endParaRPr/>
          </a:p>
          <a:p>
            <a:pPr indent="0" lvl="0" marL="0" rtl="0" algn="l">
              <a:lnSpc>
                <a:spcPct val="115000"/>
              </a:lnSpc>
              <a:spcBef>
                <a:spcPts val="0"/>
              </a:spcBef>
              <a:spcAft>
                <a:spcPts val="0"/>
              </a:spcAft>
              <a:buNone/>
            </a:pPr>
            <a:r>
              <a:rPr lang="en"/>
              <a:t>		2.7.a	Stand-alone Mode: Code Touch Screen to allow for direct command of the microcontroller</a:t>
            </a:r>
            <a:endParaRPr/>
          </a:p>
          <a:p>
            <a:pPr indent="0" lvl="0" marL="0" rtl="0" algn="l">
              <a:lnSpc>
                <a:spcPct val="115000"/>
              </a:lnSpc>
              <a:spcBef>
                <a:spcPts val="0"/>
              </a:spcBef>
              <a:spcAft>
                <a:spcPts val="0"/>
              </a:spcAft>
              <a:buNone/>
            </a:pPr>
            <a:r>
              <a:rPr lang="en"/>
              <a:t>		2.7.b	Slave Mode: Code microcontroller to receive commands through I2C from the master computer</a:t>
            </a:r>
            <a:endParaRPr/>
          </a:p>
          <a:p>
            <a:pPr indent="0" lvl="0" marL="0" rtl="0" algn="l">
              <a:lnSpc>
                <a:spcPct val="115000"/>
              </a:lnSpc>
              <a:spcBef>
                <a:spcPts val="0"/>
              </a:spcBef>
              <a:spcAft>
                <a:spcPts val="0"/>
              </a:spcAft>
              <a:buNone/>
            </a:pPr>
            <a:r>
              <a:rPr lang="en"/>
              <a:t>3. 	Develop a communication protocol between a shared I2C eeprom, the main computer, and the embedded development board</a:t>
            </a:r>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1"/>
          <p:cNvSpPr txBox="1"/>
          <p:nvPr>
            <p:ph idx="4294967295" type="title"/>
          </p:nvPr>
        </p:nvSpPr>
        <p:spPr>
          <a:xfrm>
            <a:off x="2355000" y="165725"/>
            <a:ext cx="4253100" cy="43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Tasks (continued)</a:t>
            </a:r>
            <a:endParaRPr/>
          </a:p>
        </p:txBody>
      </p:sp>
      <p:sp>
        <p:nvSpPr>
          <p:cNvPr id="300" name="Google Shape;300;p41"/>
          <p:cNvSpPr txBox="1"/>
          <p:nvPr/>
        </p:nvSpPr>
        <p:spPr>
          <a:xfrm>
            <a:off x="114000" y="902100"/>
            <a:ext cx="8916000" cy="424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startAt="4"/>
            </a:pPr>
            <a:r>
              <a:rPr lang="en"/>
              <a:t>Create a main computer application</a:t>
            </a:r>
            <a:endParaRPr/>
          </a:p>
          <a:p>
            <a:pPr indent="-317500" lvl="1" marL="914400" rtl="0" algn="l">
              <a:spcBef>
                <a:spcPts val="0"/>
              </a:spcBef>
              <a:spcAft>
                <a:spcPts val="0"/>
              </a:spcAft>
              <a:buSzPts val="1400"/>
              <a:buAutoNum type="arabicPeriod"/>
            </a:pPr>
            <a:r>
              <a:rPr lang="en"/>
              <a:t>Design a GUI using Python’s Tkinter Library that the customers will use</a:t>
            </a:r>
            <a:endParaRPr/>
          </a:p>
          <a:p>
            <a:pPr indent="-317500" lvl="1" marL="914400" rtl="0" algn="l">
              <a:spcBef>
                <a:spcPts val="0"/>
              </a:spcBef>
              <a:spcAft>
                <a:spcPts val="0"/>
              </a:spcAft>
              <a:buSzPts val="1400"/>
              <a:buAutoNum type="arabicPeriod"/>
            </a:pPr>
            <a:r>
              <a:rPr lang="en"/>
              <a:t>Develop an efficient way to organize system and drink information in the file storage system</a:t>
            </a:r>
            <a:endParaRPr/>
          </a:p>
          <a:p>
            <a:pPr indent="-317500" lvl="1" marL="914400" rtl="0" algn="l">
              <a:spcBef>
                <a:spcPts val="0"/>
              </a:spcBef>
              <a:spcAft>
                <a:spcPts val="0"/>
              </a:spcAft>
              <a:buSzPts val="1400"/>
              <a:buAutoNum type="arabicPeriod"/>
            </a:pPr>
            <a:r>
              <a:rPr lang="en"/>
              <a:t>Add in capabilities for communication between the main computer and peripheral devices</a:t>
            </a:r>
            <a:endParaRPr/>
          </a:p>
          <a:p>
            <a:pPr indent="-317500" lvl="1" marL="914400" rtl="0" algn="l">
              <a:spcBef>
                <a:spcPts val="0"/>
              </a:spcBef>
              <a:spcAft>
                <a:spcPts val="0"/>
              </a:spcAft>
              <a:buSzPts val="1400"/>
              <a:buAutoNum type="arabicPeriod"/>
            </a:pPr>
            <a:r>
              <a:rPr lang="en"/>
              <a:t>Interface the main computer with the embedded boards and peripherals</a:t>
            </a:r>
            <a:endParaRPr/>
          </a:p>
          <a:p>
            <a:pPr indent="-317500" lvl="1" marL="914400" rtl="0" algn="l">
              <a:spcBef>
                <a:spcPts val="0"/>
              </a:spcBef>
              <a:spcAft>
                <a:spcPts val="0"/>
              </a:spcAft>
              <a:buSzPts val="1400"/>
              <a:buAutoNum type="arabicPeriod"/>
            </a:pPr>
            <a:r>
              <a:rPr lang="en"/>
              <a:t>Develop an algorithm for checking driver’s licenses with the camera</a:t>
            </a:r>
            <a:endParaRPr/>
          </a:p>
          <a:p>
            <a:pPr indent="-317500" lvl="0" marL="457200" rtl="0" algn="l">
              <a:spcBef>
                <a:spcPts val="0"/>
              </a:spcBef>
              <a:spcAft>
                <a:spcPts val="0"/>
              </a:spcAft>
              <a:buSzPts val="1400"/>
              <a:buAutoNum type="arabicPeriod" startAt="4"/>
            </a:pPr>
            <a:r>
              <a:rPr lang="en"/>
              <a:t>Create a phone application</a:t>
            </a:r>
            <a:endParaRPr/>
          </a:p>
          <a:p>
            <a:pPr indent="-317500" lvl="1" marL="914400" rtl="0" algn="l">
              <a:spcBef>
                <a:spcPts val="0"/>
              </a:spcBef>
              <a:spcAft>
                <a:spcPts val="0"/>
              </a:spcAft>
              <a:buSzPts val="1400"/>
              <a:buAutoNum type="arabicPeriod"/>
            </a:pPr>
            <a:r>
              <a:rPr lang="en"/>
              <a:t>Design the user interface of the phone app with Android Studio’s SDK</a:t>
            </a:r>
            <a:endParaRPr/>
          </a:p>
          <a:p>
            <a:pPr indent="-317500" lvl="1" marL="914400" rtl="0" algn="l">
              <a:spcBef>
                <a:spcPts val="0"/>
              </a:spcBef>
              <a:spcAft>
                <a:spcPts val="0"/>
              </a:spcAft>
              <a:buSzPts val="1400"/>
              <a:buAutoNum type="arabicPeriod"/>
            </a:pPr>
            <a:r>
              <a:rPr lang="en"/>
              <a:t>Allow the phone app to access the system information stored on the main computer and acquire relevant data for use within the app</a:t>
            </a:r>
            <a:endParaRPr/>
          </a:p>
          <a:p>
            <a:pPr indent="-317500" lvl="1" marL="914400" rtl="0" algn="l">
              <a:spcBef>
                <a:spcPts val="0"/>
              </a:spcBef>
              <a:spcAft>
                <a:spcPts val="0"/>
              </a:spcAft>
              <a:buSzPts val="1400"/>
              <a:buAutoNum type="arabicPeriod"/>
            </a:pPr>
            <a:r>
              <a:rPr lang="en"/>
              <a:t>Provide monitoring features (e.g. current stock left, low level of inventory, total sales)</a:t>
            </a:r>
            <a:endParaRPr/>
          </a:p>
          <a:p>
            <a:pPr indent="-317500" lvl="1" marL="914400" rtl="0" algn="l">
              <a:spcBef>
                <a:spcPts val="0"/>
              </a:spcBef>
              <a:spcAft>
                <a:spcPts val="0"/>
              </a:spcAft>
              <a:buSzPts val="1400"/>
              <a:buAutoNum type="arabicPeriod"/>
            </a:pPr>
            <a:r>
              <a:rPr lang="en"/>
              <a:t>Allow the user to be able to update system information (e.g. drinks currently stored)</a:t>
            </a:r>
            <a:endParaRPr/>
          </a:p>
          <a:p>
            <a:pPr indent="-317500" lvl="0" marL="457200" rtl="0" algn="l">
              <a:spcBef>
                <a:spcPts val="0"/>
              </a:spcBef>
              <a:spcAft>
                <a:spcPts val="0"/>
              </a:spcAft>
              <a:buSzPts val="1400"/>
              <a:buAutoNum type="arabicPeriod" startAt="4"/>
            </a:pPr>
            <a:r>
              <a:rPr lang="en"/>
              <a:t>Add extra capabilities and entertaining features</a:t>
            </a:r>
            <a:endParaRPr/>
          </a:p>
          <a:p>
            <a:pPr indent="-317500" lvl="1" marL="914400" rtl="0" algn="l">
              <a:spcBef>
                <a:spcPts val="0"/>
              </a:spcBef>
              <a:spcAft>
                <a:spcPts val="0"/>
              </a:spcAft>
              <a:buSzPts val="1400"/>
              <a:buAutoNum type="arabicPeriod"/>
            </a:pPr>
            <a:r>
              <a:rPr lang="en"/>
              <a:t>Design an LED lightshow to catch the customer’s attention</a:t>
            </a:r>
            <a:endParaRPr/>
          </a:p>
          <a:p>
            <a:pPr indent="-317500" lvl="1" marL="914400" rtl="0" algn="l">
              <a:spcBef>
                <a:spcPts val="0"/>
              </a:spcBef>
              <a:spcAft>
                <a:spcPts val="0"/>
              </a:spcAft>
              <a:buSzPts val="1400"/>
              <a:buAutoNum type="arabicPeriod"/>
            </a:pPr>
            <a:r>
              <a:rPr lang="en"/>
              <a:t>Use an ultrasonic sensor to trigger the entertaining features whenever a potential customer is close</a:t>
            </a:r>
            <a:endParaRPr/>
          </a:p>
          <a:p>
            <a:pPr indent="-317500" lvl="1" marL="914400" rtl="0" algn="l">
              <a:spcBef>
                <a:spcPts val="0"/>
              </a:spcBef>
              <a:spcAft>
                <a:spcPts val="0"/>
              </a:spcAft>
              <a:buSzPts val="1400"/>
              <a:buAutoNum type="arabicPeriod"/>
            </a:pPr>
            <a:r>
              <a:rPr lang="en"/>
              <a:t>Build an alarm system to detect forced entry into the internals of the system</a:t>
            </a:r>
            <a:endParaRPr/>
          </a:p>
          <a:p>
            <a:pPr indent="-317500" lvl="1" marL="914400" rtl="0" algn="l">
              <a:spcBef>
                <a:spcPts val="0"/>
              </a:spcBef>
              <a:spcAft>
                <a:spcPts val="0"/>
              </a:spcAft>
              <a:buSzPts val="1400"/>
              <a:buAutoNum type="arabicPeriod"/>
            </a:pPr>
            <a:r>
              <a:rPr lang="en"/>
              <a:t>Incorporate facial recognition into the main application.</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txBox="1"/>
          <p:nvPr>
            <p:ph idx="4294967295" type="title"/>
          </p:nvPr>
        </p:nvSpPr>
        <p:spPr>
          <a:xfrm>
            <a:off x="178850" y="897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Organization</a:t>
            </a:r>
            <a:endParaRPr/>
          </a:p>
        </p:txBody>
      </p:sp>
      <p:graphicFrame>
        <p:nvGraphicFramePr>
          <p:cNvPr id="307" name="Google Shape;307;p42"/>
          <p:cNvGraphicFramePr/>
          <p:nvPr/>
        </p:nvGraphicFramePr>
        <p:xfrm>
          <a:off x="292600" y="636163"/>
          <a:ext cx="3000000" cy="3000000"/>
        </p:xfrm>
        <a:graphic>
          <a:graphicData uri="http://schemas.openxmlformats.org/drawingml/2006/table">
            <a:tbl>
              <a:tblPr bandRow="1">
                <a:noFill/>
                <a:tableStyleId>{B771E0E4-EA98-4E14-B744-0F7A6FF66960}</a:tableStyleId>
              </a:tblPr>
              <a:tblGrid>
                <a:gridCol w="989175"/>
                <a:gridCol w="1648675"/>
                <a:gridCol w="3342325"/>
                <a:gridCol w="1993400"/>
              </a:tblGrid>
              <a:tr h="277975">
                <a:tc>
                  <a:txBody>
                    <a:bodyPr>
                      <a:noAutofit/>
                    </a:bodyPr>
                    <a:lstStyle/>
                    <a:p>
                      <a:pPr indent="0" lvl="0" marL="0" rtl="0" algn="ctr">
                        <a:spcBef>
                          <a:spcPts val="100"/>
                        </a:spcBef>
                        <a:spcAft>
                          <a:spcPts val="100"/>
                        </a:spcAft>
                        <a:buNone/>
                      </a:pPr>
                      <a:r>
                        <a:rPr b="1" lang="en" sz="1000">
                          <a:latin typeface="Cambria"/>
                          <a:ea typeface="Cambria"/>
                          <a:cs typeface="Cambria"/>
                          <a:sym typeface="Cambria"/>
                        </a:rPr>
                        <a:t>Time</a:t>
                      </a:r>
                      <a:endParaRPr b="1"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latin typeface="Cambria"/>
                          <a:ea typeface="Cambria"/>
                          <a:cs typeface="Cambria"/>
                          <a:sym typeface="Cambria"/>
                        </a:rPr>
                        <a:t>Task</a:t>
                      </a:r>
                      <a:endParaRPr b="1"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latin typeface="Cambria"/>
                          <a:ea typeface="Cambria"/>
                          <a:cs typeface="Cambria"/>
                          <a:sym typeface="Cambria"/>
                        </a:rPr>
                        <a:t>Comments</a:t>
                      </a:r>
                      <a:endParaRPr b="1"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latin typeface="Cambria"/>
                          <a:ea typeface="Cambria"/>
                          <a:cs typeface="Cambria"/>
                          <a:sym typeface="Cambria"/>
                        </a:rPr>
                        <a:t>Responsible Personnel</a:t>
                      </a:r>
                      <a:endParaRPr b="1"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269350">
                <a:tc gridSpan="3">
                  <a:txBody>
                    <a:bodyPr>
                      <a:noAutofit/>
                    </a:bodyPr>
                    <a:lstStyle/>
                    <a:p>
                      <a:pPr indent="0" lvl="0" marL="0" rtl="0" algn="ctr">
                        <a:spcBef>
                          <a:spcPts val="100"/>
                        </a:spcBef>
                        <a:spcAft>
                          <a:spcPts val="100"/>
                        </a:spcAft>
                        <a:buNone/>
                      </a:pPr>
                      <a:r>
                        <a:rPr lang="en" sz="1800">
                          <a:latin typeface="Cambria"/>
                          <a:ea typeface="Cambria"/>
                          <a:cs typeface="Cambria"/>
                          <a:sym typeface="Cambria"/>
                        </a:rPr>
                        <a:t>Fall 2018 Semester</a:t>
                      </a:r>
                      <a:endParaRPr sz="18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a:txBody>
                    <a:bodyPr>
                      <a:noAutofit/>
                    </a:bodyPr>
                    <a:lstStyle/>
                    <a:p>
                      <a:pPr indent="0" lvl="0" marL="0" rtl="0" algn="ctr">
                        <a:spcBef>
                          <a:spcPts val="100"/>
                        </a:spcBef>
                        <a:spcAft>
                          <a:spcPts val="100"/>
                        </a:spcAft>
                        <a:buNone/>
                      </a:pPr>
                      <a:r>
                        <a:t/>
                      </a:r>
                      <a:endParaRPr sz="1000">
                        <a:solidFill>
                          <a:srgbClr val="365F91"/>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269350">
                <a:tc>
                  <a:txBody>
                    <a:bodyPr>
                      <a:noAutofit/>
                    </a:bodyPr>
                    <a:lstStyle/>
                    <a:p>
                      <a:pPr indent="0" lvl="0" marL="0" rtl="0" algn="ctr">
                        <a:spcBef>
                          <a:spcPts val="100"/>
                        </a:spcBef>
                        <a:spcAft>
                          <a:spcPts val="100"/>
                        </a:spcAft>
                        <a:buNone/>
                      </a:pPr>
                      <a:r>
                        <a:rPr lang="en" sz="1000">
                          <a:latin typeface="Cambria"/>
                          <a:ea typeface="Cambria"/>
                          <a:cs typeface="Cambria"/>
                          <a:sym typeface="Cambria"/>
                        </a:rPr>
                        <a:t>Week 1-4</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latin typeface="Cambria"/>
                          <a:ea typeface="Cambria"/>
                          <a:cs typeface="Cambria"/>
                          <a:sym typeface="Cambria"/>
                        </a:rPr>
                        <a:t>N/A</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latin typeface="Cambria"/>
                          <a:ea typeface="Cambria"/>
                          <a:cs typeface="Cambria"/>
                          <a:sym typeface="Cambria"/>
                        </a:rPr>
                        <a:t>Project proposal and planning</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rowSpan="5">
                  <a:txBody>
                    <a:bodyPr>
                      <a:noAutofit/>
                    </a:bodyPr>
                    <a:lstStyle/>
                    <a:p>
                      <a:pPr indent="0" lvl="0" marL="0" rtl="0" algn="ctr">
                        <a:spcBef>
                          <a:spcPts val="100"/>
                        </a:spcBef>
                        <a:spcAft>
                          <a:spcPts val="0"/>
                        </a:spcAft>
                        <a:buNone/>
                      </a:pPr>
                      <a:r>
                        <a:rPr lang="en" sz="1000">
                          <a:solidFill>
                            <a:srgbClr val="365F91"/>
                          </a:solidFill>
                          <a:latin typeface="Cambria"/>
                          <a:ea typeface="Cambria"/>
                          <a:cs typeface="Cambria"/>
                          <a:sym typeface="Cambria"/>
                        </a:rPr>
                        <a:t>Nathan Bane</a:t>
                      </a:r>
                      <a:endParaRPr sz="1000">
                        <a:solidFill>
                          <a:srgbClr val="365F91"/>
                        </a:solidFill>
                        <a:latin typeface="Cambria"/>
                        <a:ea typeface="Cambria"/>
                        <a:cs typeface="Cambria"/>
                        <a:sym typeface="Cambria"/>
                      </a:endParaRPr>
                    </a:p>
                    <a:p>
                      <a:pPr indent="0" lvl="0" marL="0" rtl="0" algn="just">
                        <a:spcBef>
                          <a:spcPts val="100"/>
                        </a:spcBef>
                        <a:spcAft>
                          <a:spcPts val="100"/>
                        </a:spcAft>
                        <a:buNone/>
                      </a:pPr>
                      <a:r>
                        <a:t/>
                      </a:r>
                      <a:endParaRPr sz="1000">
                        <a:solidFill>
                          <a:srgbClr val="365F91"/>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53850">
                <a:tc>
                  <a:txBody>
                    <a:bodyPr>
                      <a:noAutofit/>
                    </a:bodyPr>
                    <a:lstStyle/>
                    <a:p>
                      <a:pPr indent="0" lvl="0" marL="0" rtl="0" algn="ctr">
                        <a:spcBef>
                          <a:spcPts val="100"/>
                        </a:spcBef>
                        <a:spcAft>
                          <a:spcPts val="0"/>
                        </a:spcAft>
                        <a:buNone/>
                      </a:pPr>
                      <a:r>
                        <a:rPr lang="en" sz="1000">
                          <a:latin typeface="Cambria"/>
                          <a:ea typeface="Cambria"/>
                          <a:cs typeface="Cambria"/>
                          <a:sym typeface="Cambria"/>
                        </a:rPr>
                        <a:t>Week 4-</a:t>
                      </a:r>
                      <a:endParaRPr sz="1000">
                        <a:latin typeface="Cambria"/>
                        <a:ea typeface="Cambria"/>
                        <a:cs typeface="Cambria"/>
                        <a:sym typeface="Cambria"/>
                      </a:endParaRPr>
                    </a:p>
                    <a:p>
                      <a:pPr indent="0" lvl="0" marL="0" rtl="0" algn="ctr">
                        <a:spcBef>
                          <a:spcPts val="100"/>
                        </a:spcBef>
                        <a:spcAft>
                          <a:spcPts val="100"/>
                        </a:spcAft>
                        <a:buNone/>
                      </a:pPr>
                      <a:r>
                        <a:rPr lang="en" sz="1000">
                          <a:latin typeface="Cambria"/>
                          <a:ea typeface="Cambria"/>
                          <a:cs typeface="Cambria"/>
                          <a:sym typeface="Cambria"/>
                        </a:rPr>
                        <a:t>Week 7</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latin typeface="Cambria"/>
                          <a:ea typeface="Cambria"/>
                          <a:cs typeface="Cambria"/>
                          <a:sym typeface="Cambria"/>
                        </a:rPr>
                        <a:t>Task 1 (subtask 1.1,1.2)</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latin typeface="Cambria"/>
                          <a:ea typeface="Cambria"/>
                          <a:cs typeface="Cambria"/>
                          <a:sym typeface="Cambria"/>
                        </a:rPr>
                        <a:t>Design and draw up a schematic for a high-side switch. Develop circuitry to control a brushed DC Motor .</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272725">
                <a:tc>
                  <a:txBody>
                    <a:bodyPr>
                      <a:noAutofit/>
                    </a:bodyPr>
                    <a:lstStyle/>
                    <a:p>
                      <a:pPr indent="0" lvl="0" marL="0" rtl="0" algn="ctr">
                        <a:spcBef>
                          <a:spcPts val="100"/>
                        </a:spcBef>
                        <a:spcAft>
                          <a:spcPts val="0"/>
                        </a:spcAft>
                        <a:buNone/>
                      </a:pPr>
                      <a:r>
                        <a:rPr lang="en" sz="1000">
                          <a:latin typeface="Cambria"/>
                          <a:ea typeface="Cambria"/>
                          <a:cs typeface="Cambria"/>
                          <a:sym typeface="Cambria"/>
                        </a:rPr>
                        <a:t>Week 8-</a:t>
                      </a:r>
                      <a:endParaRPr sz="1000">
                        <a:latin typeface="Cambria"/>
                        <a:ea typeface="Cambria"/>
                        <a:cs typeface="Cambria"/>
                        <a:sym typeface="Cambria"/>
                      </a:endParaRPr>
                    </a:p>
                    <a:p>
                      <a:pPr indent="0" lvl="0" marL="0" rtl="0" algn="ctr">
                        <a:spcBef>
                          <a:spcPts val="100"/>
                        </a:spcBef>
                        <a:spcAft>
                          <a:spcPts val="100"/>
                        </a:spcAft>
                        <a:buNone/>
                      </a:pPr>
                      <a:r>
                        <a:rPr lang="en" sz="1000">
                          <a:latin typeface="Cambria"/>
                          <a:ea typeface="Cambria"/>
                          <a:cs typeface="Cambria"/>
                          <a:sym typeface="Cambria"/>
                        </a:rPr>
                        <a:t>Week 10</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Task 1(subtask 1.3-1.5)</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Design and layout circuitry to support an I2C Thermometer, Current Sense Circuitry, and I2C Gpio Expander</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269350">
                <a:tc>
                  <a:txBody>
                    <a:bodyPr>
                      <a:noAutofit/>
                    </a:bodyPr>
                    <a:lstStyle/>
                    <a:p>
                      <a:pPr indent="0" lvl="0" marL="0" rtl="0" algn="ctr">
                        <a:spcBef>
                          <a:spcPts val="100"/>
                        </a:spcBef>
                        <a:spcAft>
                          <a:spcPts val="100"/>
                        </a:spcAft>
                        <a:buNone/>
                      </a:pPr>
                      <a:r>
                        <a:rPr lang="en" sz="1000">
                          <a:latin typeface="Cambria"/>
                          <a:ea typeface="Cambria"/>
                          <a:cs typeface="Cambria"/>
                          <a:sym typeface="Cambria"/>
                        </a:rPr>
                        <a:t>Week 11- Week 13</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Task 1(subtask 1.6-1.7)</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Layout the components on the Printed Circuit Board and order Printed Circuit Board with parts</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314600">
                <a:tc>
                  <a:txBody>
                    <a:bodyPr>
                      <a:noAutofit/>
                    </a:bodyPr>
                    <a:lstStyle/>
                    <a:p>
                      <a:pPr indent="0" lvl="0" marL="0" rtl="0" algn="ctr">
                        <a:spcBef>
                          <a:spcPts val="100"/>
                        </a:spcBef>
                        <a:spcAft>
                          <a:spcPts val="100"/>
                        </a:spcAft>
                        <a:buNone/>
                      </a:pPr>
                      <a:r>
                        <a:rPr lang="en" sz="1000">
                          <a:latin typeface="Cambria"/>
                          <a:ea typeface="Cambria"/>
                          <a:cs typeface="Cambria"/>
                          <a:sym typeface="Cambria"/>
                        </a:rPr>
                        <a:t>Week 13 - End of Semester</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Task 1(subtask 1.8-1.9)</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Solder components onto the printed circuit board and develop code to test the printed circuit board</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269350">
                <a:tc gridSpan="3">
                  <a:txBody>
                    <a:bodyPr>
                      <a:noAutofit/>
                    </a:bodyPr>
                    <a:lstStyle/>
                    <a:p>
                      <a:pPr indent="0" lvl="0" marL="0" rtl="0" algn="ctr">
                        <a:spcBef>
                          <a:spcPts val="100"/>
                        </a:spcBef>
                        <a:spcAft>
                          <a:spcPts val="100"/>
                        </a:spcAft>
                        <a:buNone/>
                      </a:pPr>
                      <a:r>
                        <a:rPr lang="en" sz="1800">
                          <a:latin typeface="Cambria"/>
                          <a:ea typeface="Cambria"/>
                          <a:cs typeface="Cambria"/>
                          <a:sym typeface="Cambria"/>
                        </a:rPr>
                        <a:t>Spring 2019 Semester</a:t>
                      </a:r>
                      <a:endParaRPr sz="18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a:txBody>
                    <a:bodyPr>
                      <a:noAutofit/>
                    </a:bodyPr>
                    <a:lstStyle/>
                    <a:p>
                      <a:pPr indent="0" lvl="0" marL="0" rtl="0" algn="ctr">
                        <a:spcBef>
                          <a:spcPts val="100"/>
                        </a:spcBef>
                        <a:spcAft>
                          <a:spcPts val="100"/>
                        </a:spcAft>
                        <a:buNone/>
                      </a:pPr>
                      <a:r>
                        <a:t/>
                      </a:r>
                      <a:endParaRPr sz="1000">
                        <a:solidFill>
                          <a:srgbClr val="365F91"/>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89900">
                <a:tc>
                  <a:txBody>
                    <a:bodyPr>
                      <a:noAutofit/>
                    </a:bodyPr>
                    <a:lstStyle/>
                    <a:p>
                      <a:pPr indent="0" lvl="0" marL="0" rtl="0" algn="ctr">
                        <a:spcBef>
                          <a:spcPts val="100"/>
                        </a:spcBef>
                        <a:spcAft>
                          <a:spcPts val="100"/>
                        </a:spcAft>
                        <a:buNone/>
                      </a:pPr>
                      <a:r>
                        <a:rPr lang="en" sz="1000">
                          <a:latin typeface="Cambria"/>
                          <a:ea typeface="Cambria"/>
                          <a:cs typeface="Cambria"/>
                          <a:sym typeface="Cambria"/>
                        </a:rPr>
                        <a:t>Week 1-4</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latin typeface="Cambria"/>
                          <a:ea typeface="Cambria"/>
                          <a:cs typeface="Cambria"/>
                          <a:sym typeface="Cambria"/>
                        </a:rPr>
                        <a:t>Task 2(subtask 2.1-2.4), Task 3</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latin typeface="Cambria"/>
                          <a:ea typeface="Cambria"/>
                          <a:cs typeface="Cambria"/>
                          <a:sym typeface="Cambria"/>
                        </a:rPr>
                        <a:t>Choose a suitable microcontroller and develop supporting circuitry.  Develop communication protocol</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lang="en" sz="1000">
                          <a:latin typeface="Cambria"/>
                          <a:ea typeface="Cambria"/>
                          <a:cs typeface="Cambria"/>
                          <a:sym typeface="Cambria"/>
                        </a:rPr>
                        <a:t>Nathan Bane &amp; Christopher Blanks</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272725">
                <a:tc>
                  <a:txBody>
                    <a:bodyPr>
                      <a:noAutofit/>
                    </a:bodyPr>
                    <a:lstStyle/>
                    <a:p>
                      <a:pPr indent="0" lvl="0" marL="0" rtl="0" algn="ctr">
                        <a:spcBef>
                          <a:spcPts val="100"/>
                        </a:spcBef>
                        <a:spcAft>
                          <a:spcPts val="0"/>
                        </a:spcAft>
                        <a:buNone/>
                      </a:pPr>
                      <a:r>
                        <a:rPr lang="en" sz="1000">
                          <a:latin typeface="Cambria"/>
                          <a:ea typeface="Cambria"/>
                          <a:cs typeface="Cambria"/>
                          <a:sym typeface="Cambria"/>
                        </a:rPr>
                        <a:t>Week 5-</a:t>
                      </a:r>
                      <a:endParaRPr sz="1000">
                        <a:latin typeface="Cambria"/>
                        <a:ea typeface="Cambria"/>
                        <a:cs typeface="Cambria"/>
                        <a:sym typeface="Cambria"/>
                      </a:endParaRPr>
                    </a:p>
                    <a:p>
                      <a:pPr indent="0" lvl="0" marL="0" rtl="0" algn="ctr">
                        <a:spcBef>
                          <a:spcPts val="100"/>
                        </a:spcBef>
                        <a:spcAft>
                          <a:spcPts val="100"/>
                        </a:spcAft>
                        <a:buNone/>
                      </a:pPr>
                      <a:r>
                        <a:rPr lang="en" sz="1000">
                          <a:latin typeface="Cambria"/>
                          <a:ea typeface="Cambria"/>
                          <a:cs typeface="Cambria"/>
                          <a:sym typeface="Cambria"/>
                        </a:rPr>
                        <a:t> Week 8</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Task 2(subtask 2.5-2.6)</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Layout printed circuit board, order components , and assemble components onto printed circuit board</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rowSpan="2">
                  <a:txBody>
                    <a:bodyPr>
                      <a:noAutofit/>
                    </a:bodyPr>
                    <a:lstStyle/>
                    <a:p>
                      <a:pPr indent="0" lvl="0" marL="0" rtl="0" algn="ctr">
                        <a:spcBef>
                          <a:spcPts val="100"/>
                        </a:spcBef>
                        <a:spcAft>
                          <a:spcPts val="100"/>
                        </a:spcAft>
                        <a:buNone/>
                      </a:pPr>
                      <a:r>
                        <a:rPr lang="en" sz="1000">
                          <a:latin typeface="Cambria"/>
                          <a:ea typeface="Cambria"/>
                          <a:cs typeface="Cambria"/>
                          <a:sym typeface="Cambria"/>
                        </a:rPr>
                        <a:t>Nathan Bane</a:t>
                      </a:r>
                      <a:endParaRPr sz="1000">
                        <a:solidFill>
                          <a:srgbClr val="365F91"/>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r h="393925">
                <a:tc>
                  <a:txBody>
                    <a:bodyPr>
                      <a:noAutofit/>
                    </a:bodyPr>
                    <a:lstStyle/>
                    <a:p>
                      <a:pPr indent="0" lvl="0" marL="0" rtl="0" algn="ctr">
                        <a:spcBef>
                          <a:spcPts val="100"/>
                        </a:spcBef>
                        <a:spcAft>
                          <a:spcPts val="0"/>
                        </a:spcAft>
                        <a:buNone/>
                      </a:pPr>
                      <a:r>
                        <a:rPr lang="en" sz="1000">
                          <a:latin typeface="Cambria"/>
                          <a:ea typeface="Cambria"/>
                          <a:cs typeface="Cambria"/>
                          <a:sym typeface="Cambria"/>
                        </a:rPr>
                        <a:t>Week 9</a:t>
                      </a:r>
                      <a:endParaRPr sz="1000">
                        <a:latin typeface="Cambria"/>
                        <a:ea typeface="Cambria"/>
                        <a:cs typeface="Cambria"/>
                        <a:sym typeface="Cambria"/>
                      </a:endParaRPr>
                    </a:p>
                    <a:p>
                      <a:pPr indent="0" lvl="0" marL="0" rtl="0" algn="ctr">
                        <a:spcBef>
                          <a:spcPts val="100"/>
                        </a:spcBef>
                        <a:spcAft>
                          <a:spcPts val="100"/>
                        </a:spcAft>
                        <a:buNone/>
                      </a:pPr>
                      <a:r>
                        <a:rPr lang="en" sz="1000">
                          <a:latin typeface="Cambria"/>
                          <a:ea typeface="Cambria"/>
                          <a:cs typeface="Cambria"/>
                          <a:sym typeface="Cambria"/>
                        </a:rPr>
                        <a:t>-End of the semester</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Task 2(subtask 2.4 )</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Develop Code for Embedded </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v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txBox="1"/>
          <p:nvPr>
            <p:ph idx="4294967295" type="title"/>
          </p:nvPr>
        </p:nvSpPr>
        <p:spPr>
          <a:xfrm>
            <a:off x="178850" y="897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Organization</a:t>
            </a:r>
            <a:endParaRPr/>
          </a:p>
        </p:txBody>
      </p:sp>
      <p:graphicFrame>
        <p:nvGraphicFramePr>
          <p:cNvPr id="314" name="Google Shape;314;p43"/>
          <p:cNvGraphicFramePr/>
          <p:nvPr/>
        </p:nvGraphicFramePr>
        <p:xfrm>
          <a:off x="292600" y="636163"/>
          <a:ext cx="3000000" cy="3000000"/>
        </p:xfrm>
        <a:graphic>
          <a:graphicData uri="http://schemas.openxmlformats.org/drawingml/2006/table">
            <a:tbl>
              <a:tblPr bandRow="1">
                <a:noFill/>
                <a:tableStyleId>{B771E0E4-EA98-4E14-B744-0F7A6FF66960}</a:tableStyleId>
              </a:tblPr>
              <a:tblGrid>
                <a:gridCol w="1061775"/>
                <a:gridCol w="1769675"/>
                <a:gridCol w="3587625"/>
                <a:gridCol w="2139725"/>
              </a:tblGrid>
              <a:tr h="378800">
                <a:tc>
                  <a:txBody>
                    <a:bodyPr>
                      <a:noAutofit/>
                    </a:bodyPr>
                    <a:lstStyle/>
                    <a:p>
                      <a:pPr indent="0" lvl="0" marL="0" rtl="0" algn="ctr">
                        <a:spcBef>
                          <a:spcPts val="100"/>
                        </a:spcBef>
                        <a:spcAft>
                          <a:spcPts val="100"/>
                        </a:spcAft>
                        <a:buNone/>
                      </a:pPr>
                      <a:r>
                        <a:rPr b="1" lang="en" sz="1000">
                          <a:latin typeface="Cambria"/>
                          <a:ea typeface="Cambria"/>
                          <a:cs typeface="Cambria"/>
                          <a:sym typeface="Cambria"/>
                        </a:rPr>
                        <a:t>Time</a:t>
                      </a:r>
                      <a:endParaRPr b="1"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latin typeface="Cambria"/>
                          <a:ea typeface="Cambria"/>
                          <a:cs typeface="Cambria"/>
                          <a:sym typeface="Cambria"/>
                        </a:rPr>
                        <a:t>Task</a:t>
                      </a:r>
                      <a:endParaRPr b="1"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latin typeface="Cambria"/>
                          <a:ea typeface="Cambria"/>
                          <a:cs typeface="Cambria"/>
                          <a:sym typeface="Cambria"/>
                        </a:rPr>
                        <a:t>Comments</a:t>
                      </a:r>
                      <a:endParaRPr b="1"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latin typeface="Cambria"/>
                          <a:ea typeface="Cambria"/>
                          <a:cs typeface="Cambria"/>
                          <a:sym typeface="Cambria"/>
                        </a:rPr>
                        <a:t>Responsible Personnel</a:t>
                      </a:r>
                      <a:endParaRPr b="1"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367075">
                <a:tc gridSpan="3">
                  <a:txBody>
                    <a:bodyPr>
                      <a:noAutofit/>
                    </a:bodyPr>
                    <a:lstStyle/>
                    <a:p>
                      <a:pPr indent="0" lvl="0" marL="0" rtl="0" algn="ctr">
                        <a:spcBef>
                          <a:spcPts val="100"/>
                        </a:spcBef>
                        <a:spcAft>
                          <a:spcPts val="100"/>
                        </a:spcAft>
                        <a:buNone/>
                      </a:pPr>
                      <a:r>
                        <a:rPr lang="en" sz="1800">
                          <a:latin typeface="Cambria"/>
                          <a:ea typeface="Cambria"/>
                          <a:cs typeface="Cambria"/>
                          <a:sym typeface="Cambria"/>
                        </a:rPr>
                        <a:t>Fall 2018 Semester</a:t>
                      </a:r>
                      <a:endParaRPr sz="18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a:txBody>
                    <a:bodyPr>
                      <a:noAutofit/>
                    </a:bodyPr>
                    <a:lstStyle/>
                    <a:p>
                      <a:pPr indent="0" lvl="0" marL="0" rtl="0" algn="ctr">
                        <a:spcBef>
                          <a:spcPts val="100"/>
                        </a:spcBef>
                        <a:spcAft>
                          <a:spcPts val="100"/>
                        </a:spcAft>
                        <a:buNone/>
                      </a:pPr>
                      <a:r>
                        <a:t/>
                      </a:r>
                      <a:endParaRPr sz="1000">
                        <a:solidFill>
                          <a:srgbClr val="365F91"/>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367075">
                <a:tc>
                  <a:txBody>
                    <a:bodyPr>
                      <a:noAutofit/>
                    </a:bodyPr>
                    <a:lstStyle/>
                    <a:p>
                      <a:pPr indent="0" lvl="0" marL="0" rtl="0" algn="ctr">
                        <a:spcBef>
                          <a:spcPts val="100"/>
                        </a:spcBef>
                        <a:spcAft>
                          <a:spcPts val="100"/>
                        </a:spcAft>
                        <a:buNone/>
                      </a:pPr>
                      <a:r>
                        <a:rPr lang="en" sz="1000">
                          <a:latin typeface="Cambria"/>
                          <a:ea typeface="Cambria"/>
                          <a:cs typeface="Cambria"/>
                          <a:sym typeface="Cambria"/>
                        </a:rPr>
                        <a:t>Week 1-5</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latin typeface="Cambria"/>
                          <a:ea typeface="Cambria"/>
                          <a:cs typeface="Cambria"/>
                          <a:sym typeface="Cambria"/>
                        </a:rPr>
                        <a:t>N/A</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latin typeface="Cambria"/>
                          <a:ea typeface="Cambria"/>
                          <a:cs typeface="Cambria"/>
                          <a:sym typeface="Cambria"/>
                        </a:rPr>
                        <a:t>Project proposal and planning</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rowSpan="7">
                  <a:txBody>
                    <a:bodyPr>
                      <a:noAutofit/>
                    </a:bodyPr>
                    <a:lstStyle/>
                    <a:p>
                      <a:pPr indent="0" lvl="0" marL="0" rtl="0" algn="ctr">
                        <a:spcBef>
                          <a:spcPts val="100"/>
                        </a:spcBef>
                        <a:spcAft>
                          <a:spcPts val="0"/>
                        </a:spcAft>
                        <a:buNone/>
                      </a:pPr>
                      <a:r>
                        <a:rPr lang="en" sz="1000">
                          <a:solidFill>
                            <a:srgbClr val="365F91"/>
                          </a:solidFill>
                          <a:latin typeface="Cambria"/>
                          <a:ea typeface="Cambria"/>
                          <a:cs typeface="Cambria"/>
                          <a:sym typeface="Cambria"/>
                        </a:rPr>
                        <a:t>Chris Blanks</a:t>
                      </a:r>
                      <a:endParaRPr sz="1000">
                        <a:solidFill>
                          <a:srgbClr val="365F91"/>
                        </a:solidFill>
                        <a:latin typeface="Cambria"/>
                        <a:ea typeface="Cambria"/>
                        <a:cs typeface="Cambria"/>
                        <a:sym typeface="Cambria"/>
                      </a:endParaRPr>
                    </a:p>
                    <a:p>
                      <a:pPr indent="0" lvl="0" marL="0" rtl="0" algn="l">
                        <a:spcBef>
                          <a:spcPts val="100"/>
                        </a:spcBef>
                        <a:spcAft>
                          <a:spcPts val="100"/>
                        </a:spcAft>
                        <a:buNone/>
                      </a:pPr>
                      <a:r>
                        <a:t/>
                      </a:r>
                      <a:endParaRPr sz="1000">
                        <a:solidFill>
                          <a:srgbClr val="365F91"/>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r h="656875">
                <a:tc>
                  <a:txBody>
                    <a:bodyPr>
                      <a:noAutofit/>
                    </a:bodyPr>
                    <a:lstStyle/>
                    <a:p>
                      <a:pPr indent="0" lvl="0" marL="0" rtl="0" algn="ctr">
                        <a:spcBef>
                          <a:spcPts val="100"/>
                        </a:spcBef>
                        <a:spcAft>
                          <a:spcPts val="0"/>
                        </a:spcAft>
                        <a:buNone/>
                      </a:pPr>
                      <a:r>
                        <a:rPr lang="en" sz="1000">
                          <a:latin typeface="Cambria"/>
                          <a:ea typeface="Cambria"/>
                          <a:cs typeface="Cambria"/>
                          <a:sym typeface="Cambria"/>
                        </a:rPr>
                        <a:t>Week 6-</a:t>
                      </a:r>
                      <a:endParaRPr sz="1000">
                        <a:latin typeface="Cambria"/>
                        <a:ea typeface="Cambria"/>
                        <a:cs typeface="Cambria"/>
                        <a:sym typeface="Cambria"/>
                      </a:endParaRPr>
                    </a:p>
                    <a:p>
                      <a:pPr indent="0" lvl="0" marL="0" rtl="0" algn="ctr">
                        <a:spcBef>
                          <a:spcPts val="100"/>
                        </a:spcBef>
                        <a:spcAft>
                          <a:spcPts val="100"/>
                        </a:spcAft>
                        <a:buNone/>
                      </a:pPr>
                      <a:r>
                        <a:rPr lang="en" sz="1000">
                          <a:latin typeface="Cambria"/>
                          <a:ea typeface="Cambria"/>
                          <a:cs typeface="Cambria"/>
                          <a:sym typeface="Cambria"/>
                        </a:rPr>
                        <a:t>Week 11</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latin typeface="Cambria"/>
                          <a:ea typeface="Cambria"/>
                          <a:cs typeface="Cambria"/>
                          <a:sym typeface="Cambria"/>
                        </a:rPr>
                        <a:t>Task 4 (subtask 4.1, 4.2, 4.3)</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latin typeface="Cambria"/>
                          <a:ea typeface="Cambria"/>
                          <a:cs typeface="Cambria"/>
                          <a:sym typeface="Cambria"/>
                        </a:rPr>
                        <a:t>Design and create the main application. Test the inputs and outputs of the system, so that it will interface correctly with the embedded boards and other peripherals. </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367075">
                <a:tc>
                  <a:txBody>
                    <a:bodyPr>
                      <a:noAutofit/>
                    </a:bodyPr>
                    <a:lstStyle/>
                    <a:p>
                      <a:pPr indent="0" lvl="0" marL="0" rtl="0" algn="ctr">
                        <a:spcBef>
                          <a:spcPts val="100"/>
                        </a:spcBef>
                        <a:spcAft>
                          <a:spcPts val="0"/>
                        </a:spcAft>
                        <a:buNone/>
                      </a:pPr>
                      <a:r>
                        <a:rPr lang="en" sz="1000">
                          <a:latin typeface="Cambria"/>
                          <a:ea typeface="Cambria"/>
                          <a:cs typeface="Cambria"/>
                          <a:sym typeface="Cambria"/>
                        </a:rPr>
                        <a:t>Week 12-</a:t>
                      </a:r>
                      <a:endParaRPr sz="1000">
                        <a:latin typeface="Cambria"/>
                        <a:ea typeface="Cambria"/>
                        <a:cs typeface="Cambria"/>
                        <a:sym typeface="Cambria"/>
                      </a:endParaRPr>
                    </a:p>
                    <a:p>
                      <a:pPr indent="0" lvl="0" marL="0" rtl="0" algn="ctr">
                        <a:spcBef>
                          <a:spcPts val="100"/>
                        </a:spcBef>
                        <a:spcAft>
                          <a:spcPts val="100"/>
                        </a:spcAft>
                        <a:buNone/>
                      </a:pPr>
                      <a:r>
                        <a:rPr lang="en" sz="1000">
                          <a:latin typeface="Cambria"/>
                          <a:ea typeface="Cambria"/>
                          <a:cs typeface="Cambria"/>
                          <a:sym typeface="Cambria"/>
                        </a:rPr>
                        <a:t>End of the semester</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Task 5 (subtask 5.1, 5.2, 5.3)</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Design and create the phone application. </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367075">
                <a:tc gridSpan="3">
                  <a:txBody>
                    <a:bodyPr>
                      <a:noAutofit/>
                    </a:bodyPr>
                    <a:lstStyle/>
                    <a:p>
                      <a:pPr indent="0" lvl="0" marL="0" rtl="0" algn="ctr">
                        <a:spcBef>
                          <a:spcPts val="100"/>
                        </a:spcBef>
                        <a:spcAft>
                          <a:spcPts val="100"/>
                        </a:spcAft>
                        <a:buNone/>
                      </a:pPr>
                      <a:r>
                        <a:rPr lang="en" sz="1800">
                          <a:latin typeface="Cambria"/>
                          <a:ea typeface="Cambria"/>
                          <a:cs typeface="Cambria"/>
                          <a:sym typeface="Cambria"/>
                        </a:rPr>
                        <a:t>Spring 2019 Semester</a:t>
                      </a:r>
                      <a:endParaRPr sz="18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vMerge="1"/>
              </a:tr>
              <a:tr h="367075">
                <a:tc>
                  <a:txBody>
                    <a:bodyPr>
                      <a:noAutofit/>
                    </a:bodyPr>
                    <a:lstStyle/>
                    <a:p>
                      <a:pPr indent="0" lvl="0" marL="0" rtl="0" algn="ctr">
                        <a:spcBef>
                          <a:spcPts val="100"/>
                        </a:spcBef>
                        <a:spcAft>
                          <a:spcPts val="100"/>
                        </a:spcAft>
                        <a:buNone/>
                      </a:pPr>
                      <a:r>
                        <a:rPr lang="en" sz="1000">
                          <a:latin typeface="Cambria"/>
                          <a:ea typeface="Cambria"/>
                          <a:cs typeface="Cambria"/>
                          <a:sym typeface="Cambria"/>
                        </a:rPr>
                        <a:t>Week 1-6</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0"/>
                        </a:spcAft>
                        <a:buNone/>
                      </a:pPr>
                      <a:r>
                        <a:rPr lang="en" sz="1000">
                          <a:latin typeface="Cambria"/>
                          <a:ea typeface="Cambria"/>
                          <a:cs typeface="Cambria"/>
                          <a:sym typeface="Cambria"/>
                        </a:rPr>
                        <a:t>Task 4(subtask 4.4 and 4.5 )</a:t>
                      </a:r>
                      <a:endParaRPr sz="1000">
                        <a:latin typeface="Cambria"/>
                        <a:ea typeface="Cambria"/>
                        <a:cs typeface="Cambria"/>
                        <a:sym typeface="Cambria"/>
                      </a:endParaRPr>
                    </a:p>
                    <a:p>
                      <a:pPr indent="0" lvl="0" marL="0" rtl="0" algn="just">
                        <a:spcBef>
                          <a:spcPts val="100"/>
                        </a:spcBef>
                        <a:spcAft>
                          <a:spcPts val="0"/>
                        </a:spcAft>
                        <a:buNone/>
                      </a:pPr>
                      <a:r>
                        <a:t/>
                      </a:r>
                      <a:endParaRPr sz="1000">
                        <a:latin typeface="Cambria"/>
                        <a:ea typeface="Cambria"/>
                        <a:cs typeface="Cambria"/>
                        <a:sym typeface="Cambria"/>
                      </a:endParaRPr>
                    </a:p>
                    <a:p>
                      <a:pPr indent="0" lvl="0" marL="0" rtl="0" algn="just">
                        <a:spcBef>
                          <a:spcPts val="100"/>
                        </a:spcBef>
                        <a:spcAft>
                          <a:spcPts val="100"/>
                        </a:spcAft>
                        <a:buNone/>
                      </a:pPr>
                      <a:r>
                        <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latin typeface="Cambria"/>
                          <a:ea typeface="Cambria"/>
                          <a:cs typeface="Cambria"/>
                          <a:sym typeface="Cambria"/>
                        </a:rPr>
                        <a:t>Finish interfacing and testing the main computer/application with the other systems. Develop an algorithm for checking driver licenses.</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367075">
                <a:tc>
                  <a:txBody>
                    <a:bodyPr>
                      <a:noAutofit/>
                    </a:bodyPr>
                    <a:lstStyle/>
                    <a:p>
                      <a:pPr indent="0" lvl="0" marL="0" rtl="0" algn="ctr">
                        <a:spcBef>
                          <a:spcPts val="100"/>
                        </a:spcBef>
                        <a:spcAft>
                          <a:spcPts val="0"/>
                        </a:spcAft>
                        <a:buNone/>
                      </a:pPr>
                      <a:r>
                        <a:rPr lang="en" sz="1000">
                          <a:latin typeface="Cambria"/>
                          <a:ea typeface="Cambria"/>
                          <a:cs typeface="Cambria"/>
                          <a:sym typeface="Cambria"/>
                        </a:rPr>
                        <a:t>Week 7-</a:t>
                      </a:r>
                      <a:endParaRPr sz="1000">
                        <a:latin typeface="Cambria"/>
                        <a:ea typeface="Cambria"/>
                        <a:cs typeface="Cambria"/>
                        <a:sym typeface="Cambria"/>
                      </a:endParaRPr>
                    </a:p>
                    <a:p>
                      <a:pPr indent="0" lvl="0" marL="0" rtl="0" algn="ctr">
                        <a:spcBef>
                          <a:spcPts val="100"/>
                        </a:spcBef>
                        <a:spcAft>
                          <a:spcPts val="100"/>
                        </a:spcAft>
                        <a:buNone/>
                      </a:pPr>
                      <a:r>
                        <a:rPr lang="en" sz="1000">
                          <a:latin typeface="Cambria"/>
                          <a:ea typeface="Cambria"/>
                          <a:cs typeface="Cambria"/>
                          <a:sym typeface="Cambria"/>
                        </a:rPr>
                        <a:t> Week 11</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Task 6 (subtask 6.1 ,6.2, and 6.3) </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Design and implement the LED lightshow and alarm system. Incorporate facial recognition into the main application.</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367075">
                <a:tc>
                  <a:txBody>
                    <a:bodyPr>
                      <a:noAutofit/>
                    </a:bodyPr>
                    <a:lstStyle/>
                    <a:p>
                      <a:pPr indent="0" lvl="0" marL="0" rtl="0" algn="ctr">
                        <a:spcBef>
                          <a:spcPts val="100"/>
                        </a:spcBef>
                        <a:spcAft>
                          <a:spcPts val="0"/>
                        </a:spcAft>
                        <a:buNone/>
                      </a:pPr>
                      <a:r>
                        <a:rPr lang="en" sz="1000">
                          <a:latin typeface="Cambria"/>
                          <a:ea typeface="Cambria"/>
                          <a:cs typeface="Cambria"/>
                          <a:sym typeface="Cambria"/>
                        </a:rPr>
                        <a:t>Week 11</a:t>
                      </a:r>
                      <a:endParaRPr sz="1000">
                        <a:latin typeface="Cambria"/>
                        <a:ea typeface="Cambria"/>
                        <a:cs typeface="Cambria"/>
                        <a:sym typeface="Cambria"/>
                      </a:endParaRPr>
                    </a:p>
                    <a:p>
                      <a:pPr indent="0" lvl="0" marL="0" rtl="0" algn="ctr">
                        <a:spcBef>
                          <a:spcPts val="100"/>
                        </a:spcBef>
                        <a:spcAft>
                          <a:spcPts val="100"/>
                        </a:spcAft>
                        <a:buNone/>
                      </a:pPr>
                      <a:r>
                        <a:rPr lang="en" sz="1000">
                          <a:latin typeface="Cambria"/>
                          <a:ea typeface="Cambria"/>
                          <a:cs typeface="Cambria"/>
                          <a:sym typeface="Cambria"/>
                        </a:rPr>
                        <a:t>-End of the semester</a:t>
                      </a:r>
                      <a:endParaRPr sz="1000">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Task 5(subtask 5.4 )</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latin typeface="Cambria"/>
                          <a:ea typeface="Cambria"/>
                          <a:cs typeface="Cambria"/>
                          <a:sym typeface="Cambria"/>
                        </a:rPr>
                        <a:t>Add extra features to the phone application.</a:t>
                      </a:r>
                      <a:endParaRPr sz="1000">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vMerge="1"/>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1.1 - High Side Switch</a:t>
            </a:r>
            <a:endParaRPr/>
          </a:p>
        </p:txBody>
      </p:sp>
      <p:sp>
        <p:nvSpPr>
          <p:cNvPr id="325" name="Google Shape;325;p45"/>
          <p:cNvSpPr txBox="1"/>
          <p:nvPr>
            <p:ph idx="1" type="body"/>
          </p:nvPr>
        </p:nvSpPr>
        <p:spPr>
          <a:xfrm>
            <a:off x="729450" y="2078875"/>
            <a:ext cx="5277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 high-side switch allows devices to be disconnected from its power source. </a:t>
            </a:r>
            <a:endParaRPr/>
          </a:p>
          <a:p>
            <a:pPr indent="-298450" lvl="1" marL="914400" rtl="0" algn="l">
              <a:spcBef>
                <a:spcPts val="0"/>
              </a:spcBef>
              <a:spcAft>
                <a:spcPts val="0"/>
              </a:spcAft>
              <a:buSzPts val="1100"/>
              <a:buChar char="○"/>
            </a:pPr>
            <a:r>
              <a:rPr lang="en"/>
              <a:t>Device: Solenoid Valve - 12-24V, 5-6 W </a:t>
            </a:r>
            <a:endParaRPr/>
          </a:p>
          <a:p>
            <a:pPr indent="-311150" lvl="0" marL="457200" rtl="0" algn="l">
              <a:spcBef>
                <a:spcPts val="0"/>
              </a:spcBef>
              <a:spcAft>
                <a:spcPts val="0"/>
              </a:spcAft>
              <a:buSzPts val="1300"/>
              <a:buChar char="●"/>
            </a:pPr>
            <a:r>
              <a:rPr lang="en"/>
              <a:t>High-side switch requirements</a:t>
            </a:r>
            <a:endParaRPr/>
          </a:p>
          <a:p>
            <a:pPr indent="-298450" lvl="1" marL="914400" rtl="0" algn="l">
              <a:spcBef>
                <a:spcPts val="0"/>
              </a:spcBef>
              <a:spcAft>
                <a:spcPts val="0"/>
              </a:spcAft>
              <a:buSzPts val="1100"/>
              <a:buChar char="○"/>
            </a:pPr>
            <a:r>
              <a:rPr lang="en"/>
              <a:t>Max Current: .5 A * 2 = 1 A</a:t>
            </a:r>
            <a:endParaRPr/>
          </a:p>
          <a:p>
            <a:pPr indent="-298450" lvl="1" marL="914400" rtl="0" algn="l">
              <a:spcBef>
                <a:spcPts val="0"/>
              </a:spcBef>
              <a:spcAft>
                <a:spcPts val="0"/>
              </a:spcAft>
              <a:buSzPts val="1100"/>
              <a:buChar char="○"/>
            </a:pPr>
            <a:r>
              <a:rPr lang="en"/>
              <a:t>Max Voltage: 24 V</a:t>
            </a:r>
            <a:endParaRPr/>
          </a:p>
          <a:p>
            <a:pPr indent="-298450" lvl="1" marL="914400" rtl="0" algn="l">
              <a:spcBef>
                <a:spcPts val="0"/>
              </a:spcBef>
              <a:spcAft>
                <a:spcPts val="0"/>
              </a:spcAft>
              <a:buSzPts val="1100"/>
              <a:buChar char="○"/>
            </a:pPr>
            <a:r>
              <a:rPr lang="en"/>
              <a:t>Logic Level (3.3 V) Control</a:t>
            </a:r>
            <a:endParaRPr/>
          </a:p>
          <a:p>
            <a:pPr indent="-311150" lvl="0" marL="457200" rtl="0" algn="l">
              <a:spcBef>
                <a:spcPts val="0"/>
              </a:spcBef>
              <a:spcAft>
                <a:spcPts val="0"/>
              </a:spcAft>
              <a:buSzPts val="1300"/>
              <a:buChar char="●"/>
            </a:pPr>
            <a:r>
              <a:rPr lang="en"/>
              <a:t>A PMOS pass transistor was chosen over an NMOS transistor because it is simpler to switch due to the NMOS requiring its gate voltage to be greater than the NMOS threshold voltage plus its input voltage.</a:t>
            </a:r>
            <a:endParaRPr/>
          </a:p>
        </p:txBody>
      </p:sp>
      <p:pic>
        <p:nvPicPr>
          <p:cNvPr id="326" name="Google Shape;326;p45"/>
          <p:cNvPicPr preferRelativeResize="0"/>
          <p:nvPr/>
        </p:nvPicPr>
        <p:blipFill>
          <a:blip r:embed="rId3">
            <a:alphaModFix/>
          </a:blip>
          <a:stretch>
            <a:fillRect/>
          </a:stretch>
        </p:blipFill>
        <p:spPr>
          <a:xfrm>
            <a:off x="6309475" y="2371313"/>
            <a:ext cx="2686050" cy="176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Background/Motivation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6"/>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 1.1 High Side Switch Simulation</a:t>
            </a:r>
            <a:endParaRPr/>
          </a:p>
        </p:txBody>
      </p:sp>
      <p:pic>
        <p:nvPicPr>
          <p:cNvPr id="332" name="Google Shape;332;p46"/>
          <p:cNvPicPr preferRelativeResize="0"/>
          <p:nvPr/>
        </p:nvPicPr>
        <p:blipFill rotWithShape="1">
          <a:blip r:embed="rId3">
            <a:alphaModFix/>
          </a:blip>
          <a:srcRect b="0" l="0" r="0" t="49939"/>
          <a:stretch/>
        </p:blipFill>
        <p:spPr>
          <a:xfrm>
            <a:off x="885125" y="149251"/>
            <a:ext cx="7253952" cy="408527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7"/>
          <p:cNvSpPr txBox="1"/>
          <p:nvPr>
            <p:ph idx="1" type="body"/>
          </p:nvPr>
        </p:nvSpPr>
        <p:spPr>
          <a:xfrm>
            <a:off x="721225" y="2781725"/>
            <a:ext cx="3717300" cy="2027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IRF9953PbF - PMOS Power Mosfet</a:t>
            </a:r>
            <a:endParaRPr/>
          </a:p>
          <a:p>
            <a:pPr indent="-298450" lvl="1" marL="914400" rtl="0" algn="l">
              <a:spcBef>
                <a:spcPts val="0"/>
              </a:spcBef>
              <a:spcAft>
                <a:spcPts val="0"/>
              </a:spcAft>
              <a:buSzPts val="1100"/>
              <a:buChar char="○"/>
            </a:pPr>
            <a:r>
              <a:rPr lang="en"/>
              <a:t>Dual PMOS Package</a:t>
            </a:r>
            <a:endParaRPr/>
          </a:p>
          <a:p>
            <a:pPr indent="-298450" lvl="1" marL="914400" rtl="0" algn="l">
              <a:spcBef>
                <a:spcPts val="0"/>
              </a:spcBef>
              <a:spcAft>
                <a:spcPts val="0"/>
              </a:spcAft>
              <a:buSzPts val="1100"/>
              <a:buChar char="○"/>
            </a:pPr>
            <a:r>
              <a:rPr b="1" lang="en"/>
              <a:t>Vds: </a:t>
            </a:r>
            <a:r>
              <a:rPr lang="en"/>
              <a:t>-30 V</a:t>
            </a:r>
            <a:endParaRPr/>
          </a:p>
          <a:p>
            <a:pPr indent="-298450" lvl="1" marL="914400" rtl="0" algn="l">
              <a:spcBef>
                <a:spcPts val="0"/>
              </a:spcBef>
              <a:spcAft>
                <a:spcPts val="0"/>
              </a:spcAft>
              <a:buSzPts val="1100"/>
              <a:buChar char="○"/>
            </a:pPr>
            <a:r>
              <a:rPr b="1" lang="en"/>
              <a:t>Vgs: </a:t>
            </a:r>
            <a:r>
              <a:rPr lang="en"/>
              <a:t>+- 20V</a:t>
            </a:r>
            <a:endParaRPr/>
          </a:p>
          <a:p>
            <a:pPr indent="-298450" lvl="1" marL="914400" rtl="0" algn="l">
              <a:spcBef>
                <a:spcPts val="0"/>
              </a:spcBef>
              <a:spcAft>
                <a:spcPts val="0"/>
              </a:spcAft>
              <a:buSzPts val="1100"/>
              <a:buChar char="○"/>
            </a:pPr>
            <a:r>
              <a:rPr b="1" lang="en"/>
              <a:t>Id: </a:t>
            </a:r>
            <a:r>
              <a:rPr lang="en"/>
              <a:t>-1.8 A</a:t>
            </a:r>
            <a:endParaRPr/>
          </a:p>
          <a:p>
            <a:pPr indent="-298450" lvl="1" marL="914400" rtl="0" algn="l">
              <a:spcBef>
                <a:spcPts val="0"/>
              </a:spcBef>
              <a:spcAft>
                <a:spcPts val="0"/>
              </a:spcAft>
              <a:buSzPts val="1100"/>
              <a:buChar char="○"/>
            </a:pPr>
            <a:r>
              <a:rPr b="1" lang="en"/>
              <a:t>Rds:</a:t>
            </a:r>
            <a:r>
              <a:rPr lang="en"/>
              <a:t> .25 Ohm</a:t>
            </a:r>
            <a:endParaRPr/>
          </a:p>
          <a:p>
            <a:pPr indent="-311150" lvl="0" marL="457200" rtl="0" algn="l">
              <a:spcBef>
                <a:spcPts val="0"/>
              </a:spcBef>
              <a:spcAft>
                <a:spcPts val="0"/>
              </a:spcAft>
              <a:buSzPts val="1300"/>
              <a:buChar char="●"/>
            </a:pPr>
            <a:r>
              <a:rPr lang="en"/>
              <a:t>UM6K31N - NMOS Logic Level Transistor </a:t>
            </a:r>
            <a:endParaRPr/>
          </a:p>
          <a:p>
            <a:pPr indent="-298450" lvl="1" marL="914400" rtl="0" algn="l">
              <a:spcBef>
                <a:spcPts val="0"/>
              </a:spcBef>
              <a:spcAft>
                <a:spcPts val="0"/>
              </a:spcAft>
              <a:buSzPts val="1100"/>
              <a:buChar char="○"/>
            </a:pPr>
            <a:r>
              <a:rPr lang="en"/>
              <a:t>Dual NMOS Package</a:t>
            </a:r>
            <a:endParaRPr/>
          </a:p>
          <a:p>
            <a:pPr indent="-298450" lvl="1" marL="914400" rtl="0" algn="l">
              <a:spcBef>
                <a:spcPts val="0"/>
              </a:spcBef>
              <a:spcAft>
                <a:spcPts val="0"/>
              </a:spcAft>
              <a:buSzPts val="1100"/>
              <a:buChar char="○"/>
            </a:pPr>
            <a:r>
              <a:rPr b="1" lang="en"/>
              <a:t>Rds:</a:t>
            </a:r>
            <a:r>
              <a:rPr lang="en"/>
              <a:t> 2.4 Ohm @ 3.3 V VGS</a:t>
            </a:r>
            <a:endParaRPr/>
          </a:p>
        </p:txBody>
      </p:sp>
      <p:sp>
        <p:nvSpPr>
          <p:cNvPr id="338" name="Google Shape;338;p4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1.1 - High Side Switch Layout</a:t>
            </a:r>
            <a:endParaRPr/>
          </a:p>
        </p:txBody>
      </p:sp>
      <p:pic>
        <p:nvPicPr>
          <p:cNvPr id="339" name="Google Shape;339;p47"/>
          <p:cNvPicPr preferRelativeResize="0"/>
          <p:nvPr/>
        </p:nvPicPr>
        <p:blipFill>
          <a:blip r:embed="rId3">
            <a:alphaModFix/>
          </a:blip>
          <a:stretch>
            <a:fillRect/>
          </a:stretch>
        </p:blipFill>
        <p:spPr>
          <a:xfrm>
            <a:off x="4438525" y="1946774"/>
            <a:ext cx="4572001" cy="15218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8"/>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 1.1 High Side Switch Full Layout</a:t>
            </a:r>
            <a:endParaRPr/>
          </a:p>
        </p:txBody>
      </p:sp>
      <p:pic>
        <p:nvPicPr>
          <p:cNvPr id="345" name="Google Shape;345;p48"/>
          <p:cNvPicPr preferRelativeResize="0"/>
          <p:nvPr/>
        </p:nvPicPr>
        <p:blipFill>
          <a:blip r:embed="rId3">
            <a:alphaModFix/>
          </a:blip>
          <a:stretch>
            <a:fillRect/>
          </a:stretch>
        </p:blipFill>
        <p:spPr>
          <a:xfrm>
            <a:off x="1359250" y="304800"/>
            <a:ext cx="6277708" cy="40677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1.2 - Motor Driver</a:t>
            </a:r>
            <a:endParaRPr/>
          </a:p>
        </p:txBody>
      </p:sp>
      <p:sp>
        <p:nvSpPr>
          <p:cNvPr id="351" name="Google Shape;351;p49"/>
          <p:cNvSpPr txBox="1"/>
          <p:nvPr>
            <p:ph idx="1" type="body"/>
          </p:nvPr>
        </p:nvSpPr>
        <p:spPr>
          <a:xfrm>
            <a:off x="498525" y="2494375"/>
            <a:ext cx="34452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Power Requirements for Peristaltic Pump:</a:t>
            </a:r>
            <a:endParaRPr/>
          </a:p>
          <a:p>
            <a:pPr indent="-298450" lvl="1" marL="914400" rtl="0" algn="l">
              <a:spcBef>
                <a:spcPts val="0"/>
              </a:spcBef>
              <a:spcAft>
                <a:spcPts val="0"/>
              </a:spcAft>
              <a:buSzPts val="1100"/>
              <a:buChar char="○"/>
            </a:pPr>
            <a:r>
              <a:rPr lang="en"/>
              <a:t>Voltage: 12V</a:t>
            </a:r>
            <a:endParaRPr/>
          </a:p>
          <a:p>
            <a:pPr indent="-298450" lvl="1" marL="914400" rtl="0" algn="l">
              <a:spcBef>
                <a:spcPts val="0"/>
              </a:spcBef>
              <a:spcAft>
                <a:spcPts val="0"/>
              </a:spcAft>
              <a:buSzPts val="1100"/>
              <a:buChar char="○"/>
            </a:pPr>
            <a:r>
              <a:rPr lang="en"/>
              <a:t>Current: 2.5A</a:t>
            </a:r>
            <a:endParaRPr/>
          </a:p>
          <a:p>
            <a:pPr indent="-311150" lvl="0" marL="457200" rtl="0" algn="l">
              <a:spcBef>
                <a:spcPts val="0"/>
              </a:spcBef>
              <a:spcAft>
                <a:spcPts val="0"/>
              </a:spcAft>
              <a:buSzPts val="1300"/>
              <a:buChar char="●"/>
            </a:pPr>
            <a:r>
              <a:rPr lang="en"/>
              <a:t>Texas Instruments DRV8871</a:t>
            </a:r>
            <a:endParaRPr/>
          </a:p>
          <a:p>
            <a:pPr indent="-298450" lvl="1" marL="914400" rtl="0" algn="l">
              <a:spcBef>
                <a:spcPts val="0"/>
              </a:spcBef>
              <a:spcAft>
                <a:spcPts val="0"/>
              </a:spcAft>
              <a:buSzPts val="1100"/>
              <a:buChar char="○"/>
            </a:pPr>
            <a:r>
              <a:rPr lang="en"/>
              <a:t>Voltage: 6.5-45V</a:t>
            </a:r>
            <a:endParaRPr/>
          </a:p>
          <a:p>
            <a:pPr indent="-298450" lvl="1" marL="914400" rtl="0" algn="l">
              <a:spcBef>
                <a:spcPts val="0"/>
              </a:spcBef>
              <a:spcAft>
                <a:spcPts val="0"/>
              </a:spcAft>
              <a:buSzPts val="1100"/>
              <a:buChar char="○"/>
            </a:pPr>
            <a:r>
              <a:rPr lang="en"/>
              <a:t>Current: 3.6 A</a:t>
            </a:r>
            <a:endParaRPr/>
          </a:p>
          <a:p>
            <a:pPr indent="-298450" lvl="1" marL="914400" rtl="0" algn="l">
              <a:spcBef>
                <a:spcPts val="0"/>
              </a:spcBef>
              <a:spcAft>
                <a:spcPts val="0"/>
              </a:spcAft>
              <a:buSzPts val="1100"/>
              <a:buChar char="○"/>
            </a:pPr>
            <a:r>
              <a:rPr lang="en"/>
              <a:t>Control: PWM</a:t>
            </a:r>
            <a:endParaRPr/>
          </a:p>
          <a:p>
            <a:pPr indent="-298450" lvl="1" marL="914400" rtl="0" algn="l">
              <a:spcBef>
                <a:spcPts val="0"/>
              </a:spcBef>
              <a:spcAft>
                <a:spcPts val="0"/>
              </a:spcAft>
              <a:buSzPts val="1100"/>
              <a:buChar char="○"/>
            </a:pPr>
            <a:r>
              <a:rPr lang="en"/>
              <a:t>Integrated Protection Features:</a:t>
            </a:r>
            <a:endParaRPr/>
          </a:p>
          <a:p>
            <a:pPr indent="-298450" lvl="2" marL="1371600" rtl="0" algn="l">
              <a:spcBef>
                <a:spcPts val="0"/>
              </a:spcBef>
              <a:spcAft>
                <a:spcPts val="0"/>
              </a:spcAft>
              <a:buSzPts val="1100"/>
              <a:buChar char="■"/>
            </a:pPr>
            <a:r>
              <a:rPr lang="en"/>
              <a:t>Overcurrent Protection </a:t>
            </a:r>
            <a:endParaRPr/>
          </a:p>
          <a:p>
            <a:pPr indent="-298450" lvl="2" marL="1371600" rtl="0" algn="l">
              <a:spcBef>
                <a:spcPts val="0"/>
              </a:spcBef>
              <a:spcAft>
                <a:spcPts val="0"/>
              </a:spcAft>
              <a:buSzPts val="1100"/>
              <a:buChar char="■"/>
            </a:pPr>
            <a:r>
              <a:rPr lang="en"/>
              <a:t>Thermal Shutdown</a:t>
            </a:r>
            <a:endParaRPr/>
          </a:p>
        </p:txBody>
      </p:sp>
      <p:pic>
        <p:nvPicPr>
          <p:cNvPr id="352" name="Google Shape;352;p49"/>
          <p:cNvPicPr preferRelativeResize="0"/>
          <p:nvPr/>
        </p:nvPicPr>
        <p:blipFill>
          <a:blip r:embed="rId3">
            <a:alphaModFix/>
          </a:blip>
          <a:stretch>
            <a:fillRect/>
          </a:stretch>
        </p:blipFill>
        <p:spPr>
          <a:xfrm>
            <a:off x="5092900" y="554675"/>
            <a:ext cx="3110850" cy="2335925"/>
          </a:xfrm>
          <a:prstGeom prst="rect">
            <a:avLst/>
          </a:prstGeom>
          <a:noFill/>
          <a:ln>
            <a:noFill/>
          </a:ln>
        </p:spPr>
      </p:pic>
      <p:pic>
        <p:nvPicPr>
          <p:cNvPr id="353" name="Google Shape;353;p49"/>
          <p:cNvPicPr preferRelativeResize="0"/>
          <p:nvPr/>
        </p:nvPicPr>
        <p:blipFill>
          <a:blip r:embed="rId4">
            <a:alphaModFix/>
          </a:blip>
          <a:stretch>
            <a:fillRect/>
          </a:stretch>
        </p:blipFill>
        <p:spPr>
          <a:xfrm>
            <a:off x="4160150" y="2985525"/>
            <a:ext cx="4817074" cy="1798179"/>
          </a:xfrm>
          <a:prstGeom prst="rect">
            <a:avLst/>
          </a:prstGeom>
          <a:noFill/>
          <a:ln>
            <a:noFill/>
          </a:ln>
        </p:spPr>
      </p:pic>
      <p:sp>
        <p:nvSpPr>
          <p:cNvPr id="354" name="Google Shape;354;p49"/>
          <p:cNvSpPr txBox="1"/>
          <p:nvPr/>
        </p:nvSpPr>
        <p:spPr>
          <a:xfrm>
            <a:off x="5596050" y="2463975"/>
            <a:ext cx="13074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 1: Schematic</a:t>
            </a:r>
            <a:endParaRPr sz="1000"/>
          </a:p>
        </p:txBody>
      </p:sp>
      <p:sp>
        <p:nvSpPr>
          <p:cNvPr id="355" name="Google Shape;355;p49"/>
          <p:cNvSpPr txBox="1"/>
          <p:nvPr/>
        </p:nvSpPr>
        <p:spPr>
          <a:xfrm>
            <a:off x="4426650" y="4692450"/>
            <a:ext cx="22470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 2: Data Sheet Configuration</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1.3 - I2C GPIO Expander</a:t>
            </a:r>
            <a:endParaRPr/>
          </a:p>
        </p:txBody>
      </p:sp>
      <p:sp>
        <p:nvSpPr>
          <p:cNvPr id="361" name="Google Shape;361;p50"/>
          <p:cNvSpPr txBox="1"/>
          <p:nvPr>
            <p:ph idx="1" type="body"/>
          </p:nvPr>
        </p:nvSpPr>
        <p:spPr>
          <a:xfrm>
            <a:off x="647000" y="2440300"/>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purpose of the I2C GPIO Expander is to limit the number of pins needed on the microcontroller to control the valves:</a:t>
            </a:r>
            <a:endParaRPr/>
          </a:p>
          <a:p>
            <a:pPr indent="-311150" lvl="0" marL="457200" rtl="0" algn="l">
              <a:spcBef>
                <a:spcPts val="0"/>
              </a:spcBef>
              <a:spcAft>
                <a:spcPts val="0"/>
              </a:spcAft>
              <a:buSzPts val="1300"/>
              <a:buChar char="●"/>
            </a:pPr>
            <a:r>
              <a:rPr lang="en"/>
              <a:t>MCP23018:</a:t>
            </a:r>
            <a:endParaRPr/>
          </a:p>
          <a:p>
            <a:pPr indent="-298450" lvl="1" marL="914400" rtl="0" algn="l">
              <a:spcBef>
                <a:spcPts val="0"/>
              </a:spcBef>
              <a:spcAft>
                <a:spcPts val="0"/>
              </a:spcAft>
              <a:buSzPts val="1100"/>
              <a:buChar char="○"/>
            </a:pPr>
            <a:r>
              <a:rPr lang="en"/>
              <a:t>5.5V 25mA (per pin)/ 400mA Total</a:t>
            </a:r>
            <a:endParaRPr/>
          </a:p>
          <a:p>
            <a:pPr indent="-298450" lvl="1" marL="914400" rtl="0" algn="l">
              <a:spcBef>
                <a:spcPts val="0"/>
              </a:spcBef>
              <a:spcAft>
                <a:spcPts val="0"/>
              </a:spcAft>
              <a:buSzPts val="1100"/>
              <a:buChar char="○"/>
            </a:pPr>
            <a:r>
              <a:rPr lang="en"/>
              <a:t>I2C Interface Frequencies:</a:t>
            </a:r>
            <a:endParaRPr/>
          </a:p>
          <a:p>
            <a:pPr indent="-298450" lvl="2" marL="1371600" rtl="0" algn="l">
              <a:spcBef>
                <a:spcPts val="0"/>
              </a:spcBef>
              <a:spcAft>
                <a:spcPts val="0"/>
              </a:spcAft>
              <a:buSzPts val="1100"/>
              <a:buChar char="■"/>
            </a:pPr>
            <a:r>
              <a:rPr lang="en"/>
              <a:t>100 kHz</a:t>
            </a:r>
            <a:endParaRPr/>
          </a:p>
          <a:p>
            <a:pPr indent="-298450" lvl="2" marL="1371600" rtl="0" algn="l">
              <a:spcBef>
                <a:spcPts val="0"/>
              </a:spcBef>
              <a:spcAft>
                <a:spcPts val="0"/>
              </a:spcAft>
              <a:buSzPts val="1100"/>
              <a:buChar char="■"/>
            </a:pPr>
            <a:r>
              <a:rPr lang="en"/>
              <a:t>400 kHz</a:t>
            </a:r>
            <a:endParaRPr/>
          </a:p>
          <a:p>
            <a:pPr indent="-298450" lvl="2" marL="1371600" rtl="0" algn="l">
              <a:spcBef>
                <a:spcPts val="0"/>
              </a:spcBef>
              <a:spcAft>
                <a:spcPts val="0"/>
              </a:spcAft>
              <a:buSzPts val="1100"/>
              <a:buChar char="■"/>
            </a:pPr>
            <a:r>
              <a:rPr lang="en"/>
              <a:t>3.4 MHz</a:t>
            </a:r>
            <a:endParaRPr/>
          </a:p>
          <a:p>
            <a:pPr indent="-298450" lvl="1" marL="914400" rtl="0" algn="l">
              <a:spcBef>
                <a:spcPts val="0"/>
              </a:spcBef>
              <a:spcAft>
                <a:spcPts val="0"/>
              </a:spcAft>
              <a:buSzPts val="1100"/>
              <a:buChar char="○"/>
            </a:pPr>
            <a:r>
              <a:rPr lang="en"/>
              <a:t>16 Pins</a:t>
            </a:r>
            <a:endParaRPr/>
          </a:p>
        </p:txBody>
      </p:sp>
      <p:pic>
        <p:nvPicPr>
          <p:cNvPr id="362" name="Google Shape;362;p50"/>
          <p:cNvPicPr preferRelativeResize="0"/>
          <p:nvPr/>
        </p:nvPicPr>
        <p:blipFill>
          <a:blip r:embed="rId3">
            <a:alphaModFix/>
          </a:blip>
          <a:stretch>
            <a:fillRect/>
          </a:stretch>
        </p:blipFill>
        <p:spPr>
          <a:xfrm>
            <a:off x="6144600" y="602598"/>
            <a:ext cx="1838296" cy="2162225"/>
          </a:xfrm>
          <a:prstGeom prst="rect">
            <a:avLst/>
          </a:prstGeom>
          <a:noFill/>
          <a:ln>
            <a:noFill/>
          </a:ln>
        </p:spPr>
      </p:pic>
      <p:pic>
        <p:nvPicPr>
          <p:cNvPr id="363" name="Google Shape;363;p50"/>
          <p:cNvPicPr preferRelativeResize="0"/>
          <p:nvPr/>
        </p:nvPicPr>
        <p:blipFill>
          <a:blip r:embed="rId4">
            <a:alphaModFix/>
          </a:blip>
          <a:stretch>
            <a:fillRect/>
          </a:stretch>
        </p:blipFill>
        <p:spPr>
          <a:xfrm>
            <a:off x="5318038" y="2879650"/>
            <a:ext cx="3491426" cy="2074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1.4 - I2C Thermometer</a:t>
            </a:r>
            <a:endParaRPr/>
          </a:p>
        </p:txBody>
      </p:sp>
      <p:sp>
        <p:nvSpPr>
          <p:cNvPr id="369" name="Google Shape;369;p51"/>
          <p:cNvSpPr txBox="1"/>
          <p:nvPr>
            <p:ph idx="1" type="body"/>
          </p:nvPr>
        </p:nvSpPr>
        <p:spPr>
          <a:xfrm>
            <a:off x="647000" y="2440300"/>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purpose of the I2C GPIO Thermometer is to monitor the overall temperature of the board to determine status of motor drivers</a:t>
            </a:r>
            <a:endParaRPr/>
          </a:p>
          <a:p>
            <a:pPr indent="-311150" lvl="0" marL="457200" rtl="0" algn="l">
              <a:spcBef>
                <a:spcPts val="0"/>
              </a:spcBef>
              <a:spcAft>
                <a:spcPts val="0"/>
              </a:spcAft>
              <a:buSzPts val="1300"/>
              <a:buChar char="●"/>
            </a:pPr>
            <a:r>
              <a:rPr lang="en"/>
              <a:t>TCN75A:</a:t>
            </a:r>
            <a:endParaRPr/>
          </a:p>
          <a:p>
            <a:pPr indent="-298450" lvl="1" marL="914400" rtl="0" algn="l">
              <a:spcBef>
                <a:spcPts val="0"/>
              </a:spcBef>
              <a:spcAft>
                <a:spcPts val="0"/>
              </a:spcAft>
              <a:buSzPts val="1100"/>
              <a:buChar char="○"/>
            </a:pPr>
            <a:r>
              <a:rPr lang="en"/>
              <a:t>Temperature Range: -40C - 125C</a:t>
            </a:r>
            <a:endParaRPr/>
          </a:p>
          <a:p>
            <a:pPr indent="-298450" lvl="1" marL="914400" rtl="0" algn="l">
              <a:spcBef>
                <a:spcPts val="0"/>
              </a:spcBef>
              <a:spcAft>
                <a:spcPts val="0"/>
              </a:spcAft>
              <a:buSzPts val="1100"/>
              <a:buChar char="○"/>
            </a:pPr>
            <a:r>
              <a:rPr lang="en"/>
              <a:t>Accuracy: 0.0625C to .5C</a:t>
            </a:r>
            <a:endParaRPr/>
          </a:p>
          <a:p>
            <a:pPr indent="-298450" lvl="1" marL="914400" rtl="0" algn="l">
              <a:spcBef>
                <a:spcPts val="0"/>
              </a:spcBef>
              <a:spcAft>
                <a:spcPts val="0"/>
              </a:spcAft>
              <a:buSzPts val="1100"/>
              <a:buChar char="○"/>
            </a:pPr>
            <a:r>
              <a:rPr lang="en"/>
              <a:t>I2C Interface Frequencies:</a:t>
            </a:r>
            <a:endParaRPr/>
          </a:p>
          <a:p>
            <a:pPr indent="-298450" lvl="2" marL="1371600" rtl="0" algn="l">
              <a:spcBef>
                <a:spcPts val="0"/>
              </a:spcBef>
              <a:spcAft>
                <a:spcPts val="0"/>
              </a:spcAft>
              <a:buSzPts val="1100"/>
              <a:buChar char="■"/>
            </a:pPr>
            <a:r>
              <a:rPr lang="en"/>
              <a:t>100 kHz</a:t>
            </a:r>
            <a:endParaRPr/>
          </a:p>
          <a:p>
            <a:pPr indent="-298450" lvl="2" marL="1371600" rtl="0" algn="l">
              <a:spcBef>
                <a:spcPts val="0"/>
              </a:spcBef>
              <a:spcAft>
                <a:spcPts val="0"/>
              </a:spcAft>
              <a:buSzPts val="1100"/>
              <a:buChar char="■"/>
            </a:pPr>
            <a:r>
              <a:rPr lang="en"/>
              <a:t>400 kHz</a:t>
            </a:r>
            <a:endParaRPr/>
          </a:p>
          <a:p>
            <a:pPr indent="0" lvl="0" marL="13716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70" name="Google Shape;370;p51"/>
          <p:cNvPicPr preferRelativeResize="0"/>
          <p:nvPr/>
        </p:nvPicPr>
        <p:blipFill>
          <a:blip r:embed="rId3">
            <a:alphaModFix/>
          </a:blip>
          <a:stretch>
            <a:fillRect/>
          </a:stretch>
        </p:blipFill>
        <p:spPr>
          <a:xfrm>
            <a:off x="4995050" y="1596475"/>
            <a:ext cx="3603800" cy="2683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727650" y="607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1.5 - Current Sense</a:t>
            </a:r>
            <a:endParaRPr/>
          </a:p>
        </p:txBody>
      </p:sp>
      <p:sp>
        <p:nvSpPr>
          <p:cNvPr id="376" name="Google Shape;376;p52"/>
          <p:cNvSpPr txBox="1"/>
          <p:nvPr>
            <p:ph idx="1" type="body"/>
          </p:nvPr>
        </p:nvSpPr>
        <p:spPr>
          <a:xfrm>
            <a:off x="727650" y="1415663"/>
            <a:ext cx="7409700" cy="120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It is important to be able to monitor the current draw of the board to determine the function of all components on the board.</a:t>
            </a:r>
            <a:endParaRPr/>
          </a:p>
          <a:p>
            <a:pPr indent="-311150" lvl="0" marL="457200" rtl="0" algn="l">
              <a:spcBef>
                <a:spcPts val="0"/>
              </a:spcBef>
              <a:spcAft>
                <a:spcPts val="0"/>
              </a:spcAft>
              <a:buSzPts val="1300"/>
              <a:buChar char="●"/>
            </a:pPr>
            <a:r>
              <a:rPr lang="en"/>
              <a:t>Specifications:</a:t>
            </a:r>
            <a:endParaRPr/>
          </a:p>
          <a:p>
            <a:pPr indent="-298450" lvl="1" marL="1371600" rtl="0" algn="l">
              <a:spcBef>
                <a:spcPts val="0"/>
              </a:spcBef>
              <a:spcAft>
                <a:spcPts val="0"/>
              </a:spcAft>
              <a:buSzPts val="1100"/>
              <a:buChar char="○"/>
            </a:pPr>
            <a:r>
              <a:rPr lang="en"/>
              <a:t>Current Range: 200 mA - 80 A</a:t>
            </a:r>
            <a:endParaRPr/>
          </a:p>
          <a:p>
            <a:pPr indent="-298450" lvl="1" marL="1371600" rtl="0" algn="l">
              <a:spcBef>
                <a:spcPts val="0"/>
              </a:spcBef>
              <a:spcAft>
                <a:spcPts val="0"/>
              </a:spcAft>
              <a:buSzPts val="1100"/>
              <a:buChar char="○"/>
            </a:pPr>
            <a:r>
              <a:rPr lang="en"/>
              <a:t>Resolution: 200mA/mV</a:t>
            </a:r>
            <a:endParaRPr/>
          </a:p>
          <a:p>
            <a:pPr indent="0" lvl="0" marL="1371600" rtl="0" algn="l">
              <a:spcBef>
                <a:spcPts val="1600"/>
              </a:spcBef>
              <a:spcAft>
                <a:spcPts val="1600"/>
              </a:spcAft>
              <a:buNone/>
            </a:pPr>
            <a:r>
              <a:t/>
            </a:r>
            <a:endParaRPr/>
          </a:p>
        </p:txBody>
      </p:sp>
      <p:pic>
        <p:nvPicPr>
          <p:cNvPr id="377" name="Google Shape;377;p52"/>
          <p:cNvPicPr preferRelativeResize="0"/>
          <p:nvPr/>
        </p:nvPicPr>
        <p:blipFill>
          <a:blip r:embed="rId3">
            <a:alphaModFix/>
          </a:blip>
          <a:stretch>
            <a:fillRect/>
          </a:stretch>
        </p:blipFill>
        <p:spPr>
          <a:xfrm>
            <a:off x="147638" y="2892850"/>
            <a:ext cx="8848724" cy="2133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727800" y="614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Status of Schematic</a:t>
            </a:r>
            <a:endParaRPr/>
          </a:p>
        </p:txBody>
      </p:sp>
      <p:pic>
        <p:nvPicPr>
          <p:cNvPr id="383" name="Google Shape;383;p53"/>
          <p:cNvPicPr preferRelativeResize="0"/>
          <p:nvPr/>
        </p:nvPicPr>
        <p:blipFill>
          <a:blip r:embed="rId3">
            <a:alphaModFix/>
          </a:blip>
          <a:stretch>
            <a:fillRect/>
          </a:stretch>
        </p:blipFill>
        <p:spPr>
          <a:xfrm>
            <a:off x="1726775" y="1338150"/>
            <a:ext cx="5690442" cy="3688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4"/>
          <p:cNvSpPr txBox="1"/>
          <p:nvPr>
            <p:ph idx="4294967295" type="title"/>
          </p:nvPr>
        </p:nvSpPr>
        <p:spPr>
          <a:xfrm>
            <a:off x="326800" y="924450"/>
            <a:ext cx="4308600" cy="12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Required Main Application Features:</a:t>
            </a:r>
            <a:endParaRPr/>
          </a:p>
        </p:txBody>
      </p:sp>
      <p:sp>
        <p:nvSpPr>
          <p:cNvPr id="389" name="Google Shape;389;p54"/>
          <p:cNvSpPr txBox="1"/>
          <p:nvPr>
            <p:ph idx="4294967295" type="body"/>
          </p:nvPr>
        </p:nvSpPr>
        <p:spPr>
          <a:xfrm>
            <a:off x="4635400" y="474450"/>
            <a:ext cx="4379700" cy="4194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highlight>
                  <a:srgbClr val="00FF00"/>
                </a:highlight>
              </a:rPr>
              <a:t>Options/help menu bar item for giving information to any user about the machine</a:t>
            </a:r>
            <a:endParaRPr/>
          </a:p>
          <a:p>
            <a:pPr indent="-311150" lvl="0" marL="457200" rtl="0" algn="l">
              <a:spcBef>
                <a:spcPts val="0"/>
              </a:spcBef>
              <a:spcAft>
                <a:spcPts val="0"/>
              </a:spcAft>
              <a:buSzPts val="1300"/>
              <a:buChar char="●"/>
            </a:pPr>
            <a:r>
              <a:rPr lang="en">
                <a:highlight>
                  <a:srgbClr val="00FF00"/>
                </a:highlight>
              </a:rPr>
              <a:t>Ability to edit configuration file in order to customize main application </a:t>
            </a:r>
            <a:endParaRPr>
              <a:highlight>
                <a:srgbClr val="00FF00"/>
              </a:highlight>
            </a:endParaRPr>
          </a:p>
          <a:p>
            <a:pPr indent="-311150" lvl="0" marL="457200" rtl="0" algn="l">
              <a:spcBef>
                <a:spcPts val="0"/>
              </a:spcBef>
              <a:spcAft>
                <a:spcPts val="0"/>
              </a:spcAft>
              <a:buSzPts val="1300"/>
              <a:buChar char="●"/>
            </a:pPr>
            <a:r>
              <a:rPr lang="en">
                <a:highlight>
                  <a:srgbClr val="00FF00"/>
                </a:highlight>
              </a:rPr>
              <a:t>Protections against main application window closing and resizing unless in employee mode</a:t>
            </a:r>
            <a:endParaRPr>
              <a:highlight>
                <a:srgbClr val="00FF00"/>
              </a:highlight>
            </a:endParaRPr>
          </a:p>
          <a:p>
            <a:pPr indent="-311150" lvl="0" marL="457200" rtl="0" algn="l">
              <a:spcBef>
                <a:spcPts val="0"/>
              </a:spcBef>
              <a:spcAft>
                <a:spcPts val="0"/>
              </a:spcAft>
              <a:buSzPts val="1300"/>
              <a:buChar char="●"/>
            </a:pPr>
            <a:r>
              <a:rPr lang="en">
                <a:highlight>
                  <a:srgbClr val="00FF00"/>
                </a:highlight>
              </a:rPr>
              <a:t>Dual-Mode (customer mode and employee/owner mode)</a:t>
            </a:r>
            <a:endParaRPr>
              <a:highlight>
                <a:srgbClr val="00FF00"/>
              </a:highlight>
            </a:endParaRPr>
          </a:p>
          <a:p>
            <a:pPr indent="-311150" lvl="0" marL="457200" rtl="0" algn="l">
              <a:spcBef>
                <a:spcPts val="0"/>
              </a:spcBef>
              <a:spcAft>
                <a:spcPts val="0"/>
              </a:spcAft>
              <a:buSzPts val="1300"/>
              <a:buChar char="●"/>
            </a:pPr>
            <a:r>
              <a:rPr lang="en"/>
              <a:t>Drink profiles that can be created, edited, and deleted all within the main application</a:t>
            </a:r>
            <a:endParaRPr/>
          </a:p>
          <a:p>
            <a:pPr indent="-311150" lvl="0" marL="457200" rtl="0" algn="l">
              <a:spcBef>
                <a:spcPts val="0"/>
              </a:spcBef>
              <a:spcAft>
                <a:spcPts val="0"/>
              </a:spcAft>
              <a:buSzPts val="1300"/>
              <a:buChar char="●"/>
            </a:pPr>
            <a:r>
              <a:rPr lang="en">
                <a:highlight>
                  <a:srgbClr val="00FF00"/>
                </a:highlight>
              </a:rPr>
              <a:t>Drinks displayed in main window with buttons to access more information and possibly purchase</a:t>
            </a:r>
            <a:endParaRPr>
              <a:highlight>
                <a:srgbClr val="00FF00"/>
              </a:highlight>
            </a:endParaRPr>
          </a:p>
          <a:p>
            <a:pPr indent="-311150" lvl="0" marL="457200" rtl="0" algn="l">
              <a:spcBef>
                <a:spcPts val="0"/>
              </a:spcBef>
              <a:spcAft>
                <a:spcPts val="0"/>
              </a:spcAft>
              <a:buSzPts val="1300"/>
              <a:buChar char="●"/>
            </a:pPr>
            <a:r>
              <a:rPr lang="en">
                <a:highlight>
                  <a:srgbClr val="00FF00"/>
                </a:highlight>
              </a:rPr>
              <a:t>Login window for employees and store owner</a:t>
            </a:r>
            <a:endParaRPr>
              <a:highlight>
                <a:srgbClr val="00FF00"/>
              </a:highlight>
            </a:endParaRPr>
          </a:p>
          <a:p>
            <a:pPr indent="-311150" lvl="0" marL="457200" rtl="0" algn="l">
              <a:spcBef>
                <a:spcPts val="0"/>
              </a:spcBef>
              <a:spcAft>
                <a:spcPts val="0"/>
              </a:spcAft>
              <a:buSzPts val="1300"/>
              <a:buChar char="●"/>
            </a:pPr>
            <a:r>
              <a:rPr lang="en">
                <a:highlight>
                  <a:srgbClr val="00FF00"/>
                </a:highlight>
              </a:rPr>
              <a:t>On-screen keyboard</a:t>
            </a:r>
            <a:endParaRPr>
              <a:highlight>
                <a:srgbClr val="00FF00"/>
              </a:highlight>
            </a:endParaRPr>
          </a:p>
          <a:p>
            <a:pPr indent="-311150" lvl="0" marL="457200" rtl="0" algn="l">
              <a:spcBef>
                <a:spcPts val="0"/>
              </a:spcBef>
              <a:spcAft>
                <a:spcPts val="0"/>
              </a:spcAft>
              <a:buSzPts val="1300"/>
              <a:buChar char="●"/>
            </a:pPr>
            <a:r>
              <a:rPr lang="en">
                <a:highlight>
                  <a:srgbClr val="00FF00"/>
                </a:highlight>
              </a:rPr>
              <a:t>Ability to order multiple drinks while in employee/owner mode</a:t>
            </a:r>
            <a:endParaRPr>
              <a:highlight>
                <a:srgbClr val="00FF00"/>
              </a:highlight>
            </a:endParaRPr>
          </a:p>
          <a:p>
            <a:pPr indent="-311150" lvl="0" marL="457200" rtl="0" algn="l">
              <a:spcBef>
                <a:spcPts val="0"/>
              </a:spcBef>
              <a:spcAft>
                <a:spcPts val="0"/>
              </a:spcAft>
              <a:buSzPts val="1300"/>
              <a:buChar char="●"/>
            </a:pPr>
            <a:r>
              <a:rPr lang="en"/>
              <a:t>Encrypted login information stored in local drive</a:t>
            </a:r>
            <a:endParaRPr/>
          </a:p>
          <a:p>
            <a:pPr indent="-311150" lvl="0" marL="457200" rtl="0" algn="l">
              <a:spcBef>
                <a:spcPts val="0"/>
              </a:spcBef>
              <a:spcAft>
                <a:spcPts val="0"/>
              </a:spcAft>
              <a:buSzPts val="1300"/>
              <a:buChar char="●"/>
            </a:pPr>
            <a:r>
              <a:rPr lang="en"/>
              <a:t>Dual-Mode controlled by the state of a physical switch</a:t>
            </a:r>
            <a:endParaRPr>
              <a:highlight>
                <a:srgbClr val="00FF00"/>
              </a:highlight>
            </a:endParaRPr>
          </a:p>
          <a:p>
            <a:pPr indent="0" lvl="0" marL="457200" rtl="0" algn="l">
              <a:spcBef>
                <a:spcPts val="1600"/>
              </a:spcBef>
              <a:spcAft>
                <a:spcPts val="1600"/>
              </a:spcAft>
              <a:buNone/>
            </a:pPr>
            <a:r>
              <a:t/>
            </a:r>
            <a:endParaRPr/>
          </a:p>
        </p:txBody>
      </p:sp>
      <p:sp>
        <p:nvSpPr>
          <p:cNvPr id="390" name="Google Shape;390;p54"/>
          <p:cNvSpPr txBox="1"/>
          <p:nvPr/>
        </p:nvSpPr>
        <p:spPr>
          <a:xfrm>
            <a:off x="1009250" y="2432950"/>
            <a:ext cx="2671200" cy="876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Key:</a:t>
            </a:r>
            <a:endParaRPr/>
          </a:p>
          <a:p>
            <a:pPr indent="0" lvl="0" marL="0" rtl="0" algn="l">
              <a:spcBef>
                <a:spcPts val="0"/>
              </a:spcBef>
              <a:spcAft>
                <a:spcPts val="0"/>
              </a:spcAft>
              <a:buNone/>
            </a:pPr>
            <a:r>
              <a:rPr lang="en"/>
              <a:t> </a:t>
            </a:r>
            <a:r>
              <a:rPr lang="en">
                <a:highlight>
                  <a:srgbClr val="00FF00"/>
                </a:highlight>
              </a:rPr>
              <a:t>     </a:t>
            </a:r>
            <a:r>
              <a:rPr lang="en"/>
              <a:t>= Done</a:t>
            </a:r>
            <a:endParaRPr/>
          </a:p>
          <a:p>
            <a:pPr indent="0" lvl="0" marL="0" rtl="0" algn="l">
              <a:spcBef>
                <a:spcPts val="0"/>
              </a:spcBef>
              <a:spcAft>
                <a:spcPts val="0"/>
              </a:spcAft>
              <a:buNone/>
            </a:pPr>
            <a:r>
              <a:rPr lang="en"/>
              <a:t>      = In-Progress</a:t>
            </a:r>
            <a:endParaRPr/>
          </a:p>
        </p:txBody>
      </p:sp>
      <p:sp>
        <p:nvSpPr>
          <p:cNvPr id="391" name="Google Shape;391;p54"/>
          <p:cNvSpPr txBox="1"/>
          <p:nvPr>
            <p:ph idx="4294967295" type="title"/>
          </p:nvPr>
        </p:nvSpPr>
        <p:spPr>
          <a:xfrm>
            <a:off x="178850" y="89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5"/>
          <p:cNvSpPr txBox="1"/>
          <p:nvPr>
            <p:ph idx="4294967295" type="title"/>
          </p:nvPr>
        </p:nvSpPr>
        <p:spPr>
          <a:xfrm>
            <a:off x="178850" y="89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sp>
        <p:nvSpPr>
          <p:cNvPr id="398" name="Google Shape;398;p55"/>
          <p:cNvSpPr txBox="1"/>
          <p:nvPr/>
        </p:nvSpPr>
        <p:spPr>
          <a:xfrm>
            <a:off x="2879100" y="3548200"/>
            <a:ext cx="33858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Class Structure For Main Application</a:t>
            </a:r>
            <a:endParaRPr b="1"/>
          </a:p>
        </p:txBody>
      </p:sp>
      <p:pic>
        <p:nvPicPr>
          <p:cNvPr id="399" name="Google Shape;399;p55"/>
          <p:cNvPicPr preferRelativeResize="0"/>
          <p:nvPr/>
        </p:nvPicPr>
        <p:blipFill>
          <a:blip r:embed="rId3">
            <a:alphaModFix/>
          </a:blip>
          <a:stretch>
            <a:fillRect/>
          </a:stretch>
        </p:blipFill>
        <p:spPr>
          <a:xfrm>
            <a:off x="782588" y="929750"/>
            <a:ext cx="7578815" cy="2618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5" name="Google Shape;155;p20"/>
          <p:cNvSpPr txBox="1"/>
          <p:nvPr>
            <p:ph idx="2" type="body"/>
          </p:nvPr>
        </p:nvSpPr>
        <p:spPr>
          <a:xfrm>
            <a:off x="5188325" y="12538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chemeClr val="dk1"/>
                </a:solidFill>
              </a:rPr>
              <a:t>An </a:t>
            </a:r>
            <a:r>
              <a:rPr b="1" lang="en" sz="1600">
                <a:solidFill>
                  <a:schemeClr val="dk1"/>
                </a:solidFill>
              </a:rPr>
              <a:t>automated drink making machine that will alleviate wait times in bars, allow customers to select from a wide variety of drinks, and facilitate a good buying experience for the customers</a:t>
            </a:r>
            <a:r>
              <a:rPr lang="en"/>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6"/>
          <p:cNvSpPr txBox="1"/>
          <p:nvPr>
            <p:ph idx="4294967295" type="title"/>
          </p:nvPr>
        </p:nvSpPr>
        <p:spPr>
          <a:xfrm>
            <a:off x="178850" y="89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pic>
        <p:nvPicPr>
          <p:cNvPr id="405" name="Google Shape;405;p56"/>
          <p:cNvPicPr preferRelativeResize="0"/>
          <p:nvPr/>
        </p:nvPicPr>
        <p:blipFill>
          <a:blip r:embed="rId3">
            <a:alphaModFix/>
          </a:blip>
          <a:stretch>
            <a:fillRect/>
          </a:stretch>
        </p:blipFill>
        <p:spPr>
          <a:xfrm>
            <a:off x="348275" y="1342350"/>
            <a:ext cx="8447449" cy="3270974"/>
          </a:xfrm>
          <a:prstGeom prst="rect">
            <a:avLst/>
          </a:prstGeom>
          <a:noFill/>
          <a:ln cap="flat" cmpd="sng" w="9525">
            <a:solidFill>
              <a:schemeClr val="dk2"/>
            </a:solidFill>
            <a:prstDash val="solid"/>
            <a:round/>
            <a:headEnd len="sm" w="sm" type="none"/>
            <a:tailEnd len="sm" w="sm" type="none"/>
          </a:ln>
        </p:spPr>
      </p:pic>
      <p:sp>
        <p:nvSpPr>
          <p:cNvPr id="406" name="Google Shape;406;p56"/>
          <p:cNvSpPr txBox="1"/>
          <p:nvPr/>
        </p:nvSpPr>
        <p:spPr>
          <a:xfrm>
            <a:off x="2909550" y="4613325"/>
            <a:ext cx="3324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Login Window with Onscreen Keyboard</a:t>
            </a:r>
            <a:endParaRPr/>
          </a:p>
        </p:txBody>
      </p:sp>
      <p:pic>
        <p:nvPicPr>
          <p:cNvPr id="407" name="Google Shape;407;p56"/>
          <p:cNvPicPr preferRelativeResize="0"/>
          <p:nvPr/>
        </p:nvPicPr>
        <p:blipFill>
          <a:blip r:embed="rId4">
            <a:alphaModFix/>
          </a:blip>
          <a:stretch>
            <a:fillRect/>
          </a:stretch>
        </p:blipFill>
        <p:spPr>
          <a:xfrm>
            <a:off x="7248525" y="-1"/>
            <a:ext cx="1895475" cy="1295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7"/>
          <p:cNvSpPr txBox="1"/>
          <p:nvPr>
            <p:ph idx="4294967295" type="title"/>
          </p:nvPr>
        </p:nvSpPr>
        <p:spPr>
          <a:xfrm>
            <a:off x="178850" y="89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pic>
        <p:nvPicPr>
          <p:cNvPr id="413" name="Google Shape;413;p57"/>
          <p:cNvPicPr preferRelativeResize="0"/>
          <p:nvPr/>
        </p:nvPicPr>
        <p:blipFill>
          <a:blip r:embed="rId3">
            <a:alphaModFix/>
          </a:blip>
          <a:stretch>
            <a:fillRect/>
          </a:stretch>
        </p:blipFill>
        <p:spPr>
          <a:xfrm>
            <a:off x="1246663" y="943225"/>
            <a:ext cx="6650676" cy="3257074"/>
          </a:xfrm>
          <a:prstGeom prst="rect">
            <a:avLst/>
          </a:prstGeom>
          <a:noFill/>
          <a:ln cap="flat" cmpd="sng" w="9525">
            <a:solidFill>
              <a:schemeClr val="dk2"/>
            </a:solidFill>
            <a:prstDash val="solid"/>
            <a:round/>
            <a:headEnd len="sm" w="sm" type="none"/>
            <a:tailEnd len="sm" w="sm" type="none"/>
          </a:ln>
        </p:spPr>
      </p:pic>
      <p:sp>
        <p:nvSpPr>
          <p:cNvPr id="414" name="Google Shape;414;p57"/>
          <p:cNvSpPr txBox="1"/>
          <p:nvPr/>
        </p:nvSpPr>
        <p:spPr>
          <a:xfrm>
            <a:off x="3353550" y="4276475"/>
            <a:ext cx="2317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Main Employee Window</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8"/>
          <p:cNvSpPr txBox="1"/>
          <p:nvPr>
            <p:ph idx="4294967295" type="title"/>
          </p:nvPr>
        </p:nvSpPr>
        <p:spPr>
          <a:xfrm>
            <a:off x="178850" y="89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pic>
        <p:nvPicPr>
          <p:cNvPr id="420" name="Google Shape;420;p58"/>
          <p:cNvPicPr preferRelativeResize="0"/>
          <p:nvPr/>
        </p:nvPicPr>
        <p:blipFill>
          <a:blip r:embed="rId3">
            <a:alphaModFix/>
          </a:blip>
          <a:stretch>
            <a:fillRect/>
          </a:stretch>
        </p:blipFill>
        <p:spPr>
          <a:xfrm>
            <a:off x="1206800" y="812500"/>
            <a:ext cx="6902224" cy="3218675"/>
          </a:xfrm>
          <a:prstGeom prst="rect">
            <a:avLst/>
          </a:prstGeom>
          <a:noFill/>
          <a:ln cap="flat" cmpd="sng" w="9525">
            <a:solidFill>
              <a:schemeClr val="dk2"/>
            </a:solidFill>
            <a:prstDash val="solid"/>
            <a:round/>
            <a:headEnd len="sm" w="sm" type="none"/>
            <a:tailEnd len="sm" w="sm" type="none"/>
          </a:ln>
        </p:spPr>
      </p:pic>
      <p:sp>
        <p:nvSpPr>
          <p:cNvPr id="421" name="Google Shape;421;p58"/>
          <p:cNvSpPr txBox="1"/>
          <p:nvPr/>
        </p:nvSpPr>
        <p:spPr>
          <a:xfrm>
            <a:off x="3177713" y="4124175"/>
            <a:ext cx="2960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Drink Profile In Employee Window</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9"/>
          <p:cNvSpPr txBox="1"/>
          <p:nvPr>
            <p:ph idx="4294967295" type="title"/>
          </p:nvPr>
        </p:nvSpPr>
        <p:spPr>
          <a:xfrm>
            <a:off x="178850" y="89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sp>
        <p:nvSpPr>
          <p:cNvPr id="427" name="Google Shape;427;p59"/>
          <p:cNvSpPr txBox="1"/>
          <p:nvPr/>
        </p:nvSpPr>
        <p:spPr>
          <a:xfrm>
            <a:off x="2175300" y="3275688"/>
            <a:ext cx="3934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Dropdown Menu Options</a:t>
            </a:r>
            <a:r>
              <a:rPr lang="en"/>
              <a:t> In Employee Window</a:t>
            </a:r>
            <a:endParaRPr/>
          </a:p>
        </p:txBody>
      </p:sp>
      <p:pic>
        <p:nvPicPr>
          <p:cNvPr id="428" name="Google Shape;428;p59"/>
          <p:cNvPicPr preferRelativeResize="0"/>
          <p:nvPr/>
        </p:nvPicPr>
        <p:blipFill>
          <a:blip r:embed="rId3">
            <a:alphaModFix/>
          </a:blip>
          <a:stretch>
            <a:fillRect/>
          </a:stretch>
        </p:blipFill>
        <p:spPr>
          <a:xfrm>
            <a:off x="2627925" y="1563313"/>
            <a:ext cx="3028950" cy="1562100"/>
          </a:xfrm>
          <a:prstGeom prst="rect">
            <a:avLst/>
          </a:prstGeom>
          <a:noFill/>
          <a:ln cap="flat" cmpd="sng" w="9525">
            <a:solidFill>
              <a:schemeClr val="dk2"/>
            </a:solidFill>
            <a:prstDash val="solid"/>
            <a:round/>
            <a:headEnd len="sm" w="sm" type="none"/>
            <a:tailEnd len="sm" w="sm" type="none"/>
          </a:ln>
        </p:spPr>
      </p:pic>
      <p:pic>
        <p:nvPicPr>
          <p:cNvPr id="429" name="Google Shape;429;p59"/>
          <p:cNvPicPr preferRelativeResize="0"/>
          <p:nvPr/>
        </p:nvPicPr>
        <p:blipFill>
          <a:blip r:embed="rId4">
            <a:alphaModFix/>
          </a:blip>
          <a:stretch>
            <a:fillRect/>
          </a:stretch>
        </p:blipFill>
        <p:spPr>
          <a:xfrm>
            <a:off x="0" y="1734763"/>
            <a:ext cx="2514600" cy="1219200"/>
          </a:xfrm>
          <a:prstGeom prst="rect">
            <a:avLst/>
          </a:prstGeom>
          <a:noFill/>
          <a:ln cap="flat" cmpd="sng" w="9525">
            <a:solidFill>
              <a:schemeClr val="dk2"/>
            </a:solidFill>
            <a:prstDash val="solid"/>
            <a:round/>
            <a:headEnd len="sm" w="sm" type="none"/>
            <a:tailEnd len="sm" w="sm" type="none"/>
          </a:ln>
        </p:spPr>
      </p:pic>
      <p:pic>
        <p:nvPicPr>
          <p:cNvPr id="430" name="Google Shape;430;p59"/>
          <p:cNvPicPr preferRelativeResize="0"/>
          <p:nvPr/>
        </p:nvPicPr>
        <p:blipFill>
          <a:blip r:embed="rId5">
            <a:alphaModFix/>
          </a:blip>
          <a:stretch>
            <a:fillRect/>
          </a:stretch>
        </p:blipFill>
        <p:spPr>
          <a:xfrm>
            <a:off x="5770200" y="1734763"/>
            <a:ext cx="3373800" cy="130371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0"/>
          <p:cNvSpPr txBox="1"/>
          <p:nvPr>
            <p:ph idx="4294967295" type="title"/>
          </p:nvPr>
        </p:nvSpPr>
        <p:spPr>
          <a:xfrm>
            <a:off x="178850" y="89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sp>
        <p:nvSpPr>
          <p:cNvPr id="436" name="Google Shape;436;p60"/>
          <p:cNvSpPr txBox="1"/>
          <p:nvPr/>
        </p:nvSpPr>
        <p:spPr>
          <a:xfrm>
            <a:off x="732013" y="3058000"/>
            <a:ext cx="31935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Operation Instructions for Employee</a:t>
            </a:r>
            <a:endParaRPr/>
          </a:p>
        </p:txBody>
      </p:sp>
      <p:pic>
        <p:nvPicPr>
          <p:cNvPr id="437" name="Google Shape;437;p60"/>
          <p:cNvPicPr preferRelativeResize="0"/>
          <p:nvPr/>
        </p:nvPicPr>
        <p:blipFill>
          <a:blip r:embed="rId3">
            <a:alphaModFix/>
          </a:blip>
          <a:stretch>
            <a:fillRect/>
          </a:stretch>
        </p:blipFill>
        <p:spPr>
          <a:xfrm>
            <a:off x="178850" y="1117125"/>
            <a:ext cx="4299826" cy="1868250"/>
          </a:xfrm>
          <a:prstGeom prst="rect">
            <a:avLst/>
          </a:prstGeom>
          <a:noFill/>
          <a:ln cap="flat" cmpd="sng" w="9525">
            <a:solidFill>
              <a:schemeClr val="dk2"/>
            </a:solidFill>
            <a:prstDash val="solid"/>
            <a:round/>
            <a:headEnd len="sm" w="sm" type="none"/>
            <a:tailEnd len="sm" w="sm" type="none"/>
          </a:ln>
        </p:spPr>
      </p:pic>
      <p:pic>
        <p:nvPicPr>
          <p:cNvPr id="438" name="Google Shape;438;p60"/>
          <p:cNvPicPr preferRelativeResize="0"/>
          <p:nvPr/>
        </p:nvPicPr>
        <p:blipFill>
          <a:blip r:embed="rId4">
            <a:alphaModFix/>
          </a:blip>
          <a:stretch>
            <a:fillRect/>
          </a:stretch>
        </p:blipFill>
        <p:spPr>
          <a:xfrm>
            <a:off x="5462951" y="571975"/>
            <a:ext cx="2876550" cy="2486025"/>
          </a:xfrm>
          <a:prstGeom prst="rect">
            <a:avLst/>
          </a:prstGeom>
          <a:noFill/>
          <a:ln cap="flat" cmpd="sng" w="9525">
            <a:solidFill>
              <a:schemeClr val="dk2"/>
            </a:solidFill>
            <a:prstDash val="solid"/>
            <a:round/>
            <a:headEnd len="sm" w="sm" type="none"/>
            <a:tailEnd len="sm" w="sm" type="none"/>
          </a:ln>
        </p:spPr>
      </p:pic>
      <p:sp>
        <p:nvSpPr>
          <p:cNvPr id="439" name="Google Shape;439;p60"/>
          <p:cNvSpPr txBox="1"/>
          <p:nvPr/>
        </p:nvSpPr>
        <p:spPr>
          <a:xfrm>
            <a:off x="5351338" y="3058000"/>
            <a:ext cx="31935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Contributor and Contact Info Window</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1"/>
          <p:cNvSpPr txBox="1"/>
          <p:nvPr>
            <p:ph idx="4294967295" type="title"/>
          </p:nvPr>
        </p:nvSpPr>
        <p:spPr>
          <a:xfrm>
            <a:off x="178850" y="89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sp>
        <p:nvSpPr>
          <p:cNvPr id="445" name="Google Shape;445;p61"/>
          <p:cNvSpPr txBox="1"/>
          <p:nvPr/>
        </p:nvSpPr>
        <p:spPr>
          <a:xfrm>
            <a:off x="3513813" y="4321325"/>
            <a:ext cx="2317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Main Customer Window</a:t>
            </a:r>
            <a:endParaRPr/>
          </a:p>
        </p:txBody>
      </p:sp>
      <p:pic>
        <p:nvPicPr>
          <p:cNvPr id="446" name="Google Shape;446;p61"/>
          <p:cNvPicPr preferRelativeResize="0"/>
          <p:nvPr/>
        </p:nvPicPr>
        <p:blipFill>
          <a:blip r:embed="rId3">
            <a:alphaModFix/>
          </a:blip>
          <a:stretch>
            <a:fillRect/>
          </a:stretch>
        </p:blipFill>
        <p:spPr>
          <a:xfrm>
            <a:off x="1560550" y="822188"/>
            <a:ext cx="6223715" cy="3499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2"/>
          <p:cNvSpPr txBox="1"/>
          <p:nvPr>
            <p:ph idx="4294967295" type="title"/>
          </p:nvPr>
        </p:nvSpPr>
        <p:spPr>
          <a:xfrm>
            <a:off x="178850" y="89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sp>
        <p:nvSpPr>
          <p:cNvPr id="452" name="Google Shape;452;p62"/>
          <p:cNvSpPr txBox="1"/>
          <p:nvPr/>
        </p:nvSpPr>
        <p:spPr>
          <a:xfrm>
            <a:off x="3054962" y="4426775"/>
            <a:ext cx="32349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Drink Profile in</a:t>
            </a:r>
            <a:r>
              <a:rPr lang="en"/>
              <a:t> Customer Window</a:t>
            </a:r>
            <a:endParaRPr/>
          </a:p>
        </p:txBody>
      </p:sp>
      <p:pic>
        <p:nvPicPr>
          <p:cNvPr id="453" name="Google Shape;453;p62"/>
          <p:cNvPicPr preferRelativeResize="0"/>
          <p:nvPr/>
        </p:nvPicPr>
        <p:blipFill>
          <a:blip r:embed="rId3">
            <a:alphaModFix/>
          </a:blip>
          <a:stretch>
            <a:fillRect/>
          </a:stretch>
        </p:blipFill>
        <p:spPr>
          <a:xfrm>
            <a:off x="1462013" y="777350"/>
            <a:ext cx="6219968" cy="3497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3"/>
          <p:cNvSpPr txBox="1"/>
          <p:nvPr>
            <p:ph idx="4294967295" type="title"/>
          </p:nvPr>
        </p:nvSpPr>
        <p:spPr>
          <a:xfrm>
            <a:off x="178850" y="89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pic>
        <p:nvPicPr>
          <p:cNvPr id="459" name="Google Shape;459;p63"/>
          <p:cNvPicPr preferRelativeResize="0"/>
          <p:nvPr/>
        </p:nvPicPr>
        <p:blipFill>
          <a:blip r:embed="rId3">
            <a:alphaModFix/>
          </a:blip>
          <a:stretch>
            <a:fillRect/>
          </a:stretch>
        </p:blipFill>
        <p:spPr>
          <a:xfrm>
            <a:off x="341124" y="1328725"/>
            <a:ext cx="5429825" cy="2350225"/>
          </a:xfrm>
          <a:prstGeom prst="rect">
            <a:avLst/>
          </a:prstGeom>
          <a:noFill/>
          <a:ln>
            <a:noFill/>
          </a:ln>
        </p:spPr>
      </p:pic>
      <p:sp>
        <p:nvSpPr>
          <p:cNvPr id="460" name="Google Shape;460;p63"/>
          <p:cNvSpPr txBox="1"/>
          <p:nvPr/>
        </p:nvSpPr>
        <p:spPr>
          <a:xfrm>
            <a:off x="1616150" y="3889850"/>
            <a:ext cx="31935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Operation Instructions for Customer</a:t>
            </a:r>
            <a:endParaRPr/>
          </a:p>
        </p:txBody>
      </p:sp>
      <p:pic>
        <p:nvPicPr>
          <p:cNvPr id="461" name="Google Shape;461;p63"/>
          <p:cNvPicPr preferRelativeResize="0"/>
          <p:nvPr/>
        </p:nvPicPr>
        <p:blipFill>
          <a:blip r:embed="rId4">
            <a:alphaModFix/>
          </a:blip>
          <a:stretch>
            <a:fillRect/>
          </a:stretch>
        </p:blipFill>
        <p:spPr>
          <a:xfrm>
            <a:off x="6556049" y="2621675"/>
            <a:ext cx="1981200" cy="1057275"/>
          </a:xfrm>
          <a:prstGeom prst="rect">
            <a:avLst/>
          </a:prstGeom>
          <a:noFill/>
          <a:ln>
            <a:noFill/>
          </a:ln>
        </p:spPr>
      </p:pic>
      <p:sp>
        <p:nvSpPr>
          <p:cNvPr id="462" name="Google Shape;462;p63"/>
          <p:cNvSpPr txBox="1"/>
          <p:nvPr/>
        </p:nvSpPr>
        <p:spPr>
          <a:xfrm>
            <a:off x="6253050" y="3889850"/>
            <a:ext cx="2587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Help Menu Bar for Customers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4"/>
          <p:cNvSpPr txBox="1"/>
          <p:nvPr/>
        </p:nvSpPr>
        <p:spPr>
          <a:xfrm>
            <a:off x="82025" y="836700"/>
            <a:ext cx="5577000" cy="3470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Created a file system format that will allow easy updating of inventory from within the main application and eventually the phone application</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Created a method that will log main application information in a new file for each day (e.g. start of program, users who logged in)</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Created a configuration file that will keep a current record of system information </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Created a csv file for storing inventory quantities and analytics that will be referenced by the main app and phone app</a:t>
            </a:r>
            <a:endParaRPr>
              <a:solidFill>
                <a:schemeClr val="accent1"/>
              </a:solidFill>
              <a:latin typeface="Lato"/>
              <a:ea typeface="Lato"/>
              <a:cs typeface="Lato"/>
              <a:sym typeface="Lato"/>
            </a:endParaRPr>
          </a:p>
        </p:txBody>
      </p:sp>
      <p:sp>
        <p:nvSpPr>
          <p:cNvPr id="468" name="Google Shape;468;p64"/>
          <p:cNvSpPr txBox="1"/>
          <p:nvPr>
            <p:ph idx="4294967295" type="title"/>
          </p:nvPr>
        </p:nvSpPr>
        <p:spPr>
          <a:xfrm>
            <a:off x="82025" y="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4.2</a:t>
            </a:r>
            <a:endParaRPr/>
          </a:p>
        </p:txBody>
      </p:sp>
      <p:pic>
        <p:nvPicPr>
          <p:cNvPr id="469" name="Google Shape;469;p64"/>
          <p:cNvPicPr preferRelativeResize="0"/>
          <p:nvPr/>
        </p:nvPicPr>
        <p:blipFill rotWithShape="1">
          <a:blip r:embed="rId3">
            <a:alphaModFix/>
          </a:blip>
          <a:srcRect b="0" l="4812" r="6235" t="0"/>
          <a:stretch/>
        </p:blipFill>
        <p:spPr>
          <a:xfrm>
            <a:off x="5988200" y="1860075"/>
            <a:ext cx="3041075" cy="1470225"/>
          </a:xfrm>
          <a:prstGeom prst="rect">
            <a:avLst/>
          </a:prstGeom>
          <a:noFill/>
          <a:ln cap="flat" cmpd="sng" w="9525">
            <a:solidFill>
              <a:schemeClr val="dk2"/>
            </a:solidFill>
            <a:prstDash val="solid"/>
            <a:round/>
            <a:headEnd len="sm" w="sm" type="none"/>
            <a:tailEnd len="sm" w="sm" type="none"/>
          </a:ln>
        </p:spPr>
      </p:pic>
      <p:pic>
        <p:nvPicPr>
          <p:cNvPr id="470" name="Google Shape;470;p64"/>
          <p:cNvPicPr preferRelativeResize="0"/>
          <p:nvPr/>
        </p:nvPicPr>
        <p:blipFill>
          <a:blip r:embed="rId4">
            <a:alphaModFix/>
          </a:blip>
          <a:stretch>
            <a:fillRect/>
          </a:stretch>
        </p:blipFill>
        <p:spPr>
          <a:xfrm>
            <a:off x="5900763" y="166125"/>
            <a:ext cx="3215947" cy="1414688"/>
          </a:xfrm>
          <a:prstGeom prst="rect">
            <a:avLst/>
          </a:prstGeom>
          <a:noFill/>
          <a:ln cap="flat" cmpd="sng" w="9525">
            <a:solidFill>
              <a:schemeClr val="dk2"/>
            </a:solidFill>
            <a:prstDash val="solid"/>
            <a:round/>
            <a:headEnd len="sm" w="sm" type="none"/>
            <a:tailEnd len="sm" w="sm" type="none"/>
          </a:ln>
        </p:spPr>
      </p:pic>
      <p:pic>
        <p:nvPicPr>
          <p:cNvPr id="471" name="Google Shape;471;p64"/>
          <p:cNvPicPr preferRelativeResize="0"/>
          <p:nvPr/>
        </p:nvPicPr>
        <p:blipFill>
          <a:blip r:embed="rId5">
            <a:alphaModFix/>
          </a:blip>
          <a:stretch>
            <a:fillRect/>
          </a:stretch>
        </p:blipFill>
        <p:spPr>
          <a:xfrm>
            <a:off x="5010150" y="3609575"/>
            <a:ext cx="4133850" cy="1428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5"/>
          <p:cNvSpPr txBox="1"/>
          <p:nvPr/>
        </p:nvSpPr>
        <p:spPr>
          <a:xfrm>
            <a:off x="0" y="737413"/>
            <a:ext cx="9144000" cy="2209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The PeripheralDevice class defines a standard communication interface between peripheral devices (e.g. the camera, bill collector) and the main application</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Allows for easy </a:t>
            </a:r>
            <a:r>
              <a:rPr lang="en" sz="1800">
                <a:solidFill>
                  <a:schemeClr val="accent1"/>
                </a:solidFill>
                <a:latin typeface="Lato"/>
                <a:ea typeface="Lato"/>
                <a:cs typeface="Lato"/>
                <a:sym typeface="Lato"/>
              </a:rPr>
              <a:t>extensibility for any new peripheral device to the system</a:t>
            </a:r>
            <a:r>
              <a:rPr lang="en" sz="1800">
                <a:solidFill>
                  <a:schemeClr val="accent1"/>
                </a:solidFill>
                <a:latin typeface="Lato"/>
                <a:ea typeface="Lato"/>
                <a:cs typeface="Lato"/>
                <a:sym typeface="Lato"/>
              </a:rPr>
              <a:t> </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Individual devices will inherit attributes and methods from the PeripheralDevice base class and build upon them for their specific implementations</a:t>
            </a:r>
            <a:endParaRPr sz="1800">
              <a:solidFill>
                <a:schemeClr val="accent1"/>
              </a:solidFill>
              <a:latin typeface="Lato"/>
              <a:ea typeface="Lato"/>
              <a:cs typeface="Lato"/>
              <a:sym typeface="Lato"/>
            </a:endParaRPr>
          </a:p>
        </p:txBody>
      </p:sp>
      <p:sp>
        <p:nvSpPr>
          <p:cNvPr id="477" name="Google Shape;477;p65"/>
          <p:cNvSpPr txBox="1"/>
          <p:nvPr>
            <p:ph idx="4294967295" type="title"/>
          </p:nvPr>
        </p:nvSpPr>
        <p:spPr>
          <a:xfrm>
            <a:off x="82025" y="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4.3</a:t>
            </a:r>
            <a:endParaRPr/>
          </a:p>
        </p:txBody>
      </p:sp>
      <p:pic>
        <p:nvPicPr>
          <p:cNvPr id="478" name="Google Shape;478;p65"/>
          <p:cNvPicPr preferRelativeResize="0"/>
          <p:nvPr/>
        </p:nvPicPr>
        <p:blipFill>
          <a:blip r:embed="rId3">
            <a:alphaModFix/>
          </a:blip>
          <a:stretch>
            <a:fillRect/>
          </a:stretch>
        </p:blipFill>
        <p:spPr>
          <a:xfrm>
            <a:off x="2764887" y="3149125"/>
            <a:ext cx="3614225" cy="166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Robotic arm based design</a:t>
            </a:r>
            <a:endParaRPr/>
          </a:p>
          <a:p>
            <a:pPr indent="-311150" lvl="0" marL="457200" rtl="0" algn="l">
              <a:spcBef>
                <a:spcPts val="1000"/>
              </a:spcBef>
              <a:spcAft>
                <a:spcPts val="0"/>
              </a:spcAft>
              <a:buSzPts val="1300"/>
              <a:buChar char="➔"/>
            </a:pPr>
            <a:r>
              <a:rPr lang="en"/>
              <a:t>Suspended drinks with special spouts</a:t>
            </a:r>
            <a:endParaRPr/>
          </a:p>
          <a:p>
            <a:pPr indent="-311150" lvl="0" marL="457200" rtl="0" algn="l">
              <a:spcBef>
                <a:spcPts val="1000"/>
              </a:spcBef>
              <a:spcAft>
                <a:spcPts val="0"/>
              </a:spcAft>
              <a:buSzPts val="1300"/>
              <a:buChar char="➔"/>
            </a:pPr>
            <a:r>
              <a:rPr lang="en"/>
              <a:t>Makes drinks that are stirred, shook, and muddle</a:t>
            </a:r>
            <a:endParaRPr/>
          </a:p>
          <a:p>
            <a:pPr indent="-311150" lvl="0" marL="457200" rtl="0" algn="l">
              <a:spcBef>
                <a:spcPts val="1000"/>
              </a:spcBef>
              <a:spcAft>
                <a:spcPts val="0"/>
              </a:spcAft>
              <a:buSzPts val="1300"/>
              <a:buChar char="➔"/>
            </a:pPr>
            <a:r>
              <a:rPr lang="en"/>
              <a:t>Two drinks per minute</a:t>
            </a:r>
            <a:endParaRPr/>
          </a:p>
          <a:p>
            <a:pPr indent="-311150" lvl="0" marL="457200" rtl="0" algn="l">
              <a:spcBef>
                <a:spcPts val="1000"/>
              </a:spcBef>
              <a:spcAft>
                <a:spcPts val="0"/>
              </a:spcAft>
              <a:buSzPts val="1300"/>
              <a:buChar char="➔"/>
            </a:pPr>
            <a:r>
              <a:rPr lang="en"/>
              <a:t>30 spirits and 21 mixers</a:t>
            </a:r>
            <a:endParaRPr/>
          </a:p>
          <a:p>
            <a:pPr indent="0" lvl="0" marL="0" rtl="0" algn="l">
              <a:spcBef>
                <a:spcPts val="1000"/>
              </a:spcBef>
              <a:spcAft>
                <a:spcPts val="1000"/>
              </a:spcAft>
              <a:buNone/>
            </a:pPr>
            <a:r>
              <a:t/>
            </a:r>
            <a:endParaRPr/>
          </a:p>
        </p:txBody>
      </p:sp>
      <p:sp>
        <p:nvSpPr>
          <p:cNvPr id="161" name="Google Shape;16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Royal Caribbean Bar Tending Robot</a:t>
            </a:r>
            <a:endParaRPr/>
          </a:p>
        </p:txBody>
      </p:sp>
      <p:pic>
        <p:nvPicPr>
          <p:cNvPr id="162" name="Google Shape;162;p21"/>
          <p:cNvPicPr preferRelativeResize="0"/>
          <p:nvPr/>
        </p:nvPicPr>
        <p:blipFill>
          <a:blip r:embed="rId3">
            <a:alphaModFix/>
          </a:blip>
          <a:stretch>
            <a:fillRect/>
          </a:stretch>
        </p:blipFill>
        <p:spPr>
          <a:xfrm>
            <a:off x="5148900" y="2006250"/>
            <a:ext cx="3842702" cy="2561801"/>
          </a:xfrm>
          <a:prstGeom prst="rect">
            <a:avLst/>
          </a:prstGeom>
          <a:noFill/>
          <a:ln>
            <a:noFill/>
          </a:ln>
        </p:spPr>
      </p:pic>
      <p:sp>
        <p:nvSpPr>
          <p:cNvPr id="163" name="Google Shape;163;p21"/>
          <p:cNvSpPr txBox="1"/>
          <p:nvPr/>
        </p:nvSpPr>
        <p:spPr>
          <a:xfrm>
            <a:off x="3179700" y="683225"/>
            <a:ext cx="27846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txBox="1"/>
          <p:nvPr>
            <p:ph type="title"/>
          </p:nvPr>
        </p:nvSpPr>
        <p:spPr>
          <a:xfrm>
            <a:off x="2650650" y="483150"/>
            <a:ext cx="38427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a:t>
            </a:r>
            <a:r>
              <a:rPr lang="en"/>
              <a:t> solution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2" name="Shape 482"/>
        <p:cNvGrpSpPr/>
        <p:nvPr/>
      </p:nvGrpSpPr>
      <p:grpSpPr>
        <a:xfrm>
          <a:off x="0" y="0"/>
          <a:ext cx="0" cy="0"/>
          <a:chOff x="0" y="0"/>
          <a:chExt cx="0" cy="0"/>
        </a:xfrm>
      </p:grpSpPr>
      <p:sp>
        <p:nvSpPr>
          <p:cNvPr id="483" name="Google Shape;483;p66"/>
          <p:cNvSpPr txBox="1"/>
          <p:nvPr/>
        </p:nvSpPr>
        <p:spPr>
          <a:xfrm>
            <a:off x="178850" y="862750"/>
            <a:ext cx="4929600" cy="4102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Able to load a variable size of drink profiles from the local file system and display their names and autoscaled images in the main window</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The images are embedded into buttons, so clicking on them leads to a full drink profile page</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Displays ingredients</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Larger image</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Offers a back button to return to the initial screen</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Designed a basic version of the customer screen</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Will require some modifications once 10” touchscreen is acquired </a:t>
            </a:r>
            <a:endParaRPr>
              <a:solidFill>
                <a:schemeClr val="accent1"/>
              </a:solidFill>
              <a:latin typeface="Lato"/>
              <a:ea typeface="Lato"/>
              <a:cs typeface="Lato"/>
              <a:sym typeface="Lato"/>
            </a:endParaRPr>
          </a:p>
        </p:txBody>
      </p:sp>
      <p:pic>
        <p:nvPicPr>
          <p:cNvPr id="484" name="Google Shape;484;p66"/>
          <p:cNvPicPr preferRelativeResize="0"/>
          <p:nvPr/>
        </p:nvPicPr>
        <p:blipFill>
          <a:blip r:embed="rId3">
            <a:alphaModFix/>
          </a:blip>
          <a:stretch>
            <a:fillRect/>
          </a:stretch>
        </p:blipFill>
        <p:spPr>
          <a:xfrm>
            <a:off x="5370325" y="230362"/>
            <a:ext cx="3570321" cy="2015037"/>
          </a:xfrm>
          <a:prstGeom prst="rect">
            <a:avLst/>
          </a:prstGeom>
          <a:noFill/>
          <a:ln>
            <a:noFill/>
          </a:ln>
        </p:spPr>
      </p:pic>
      <p:pic>
        <p:nvPicPr>
          <p:cNvPr id="485" name="Google Shape;485;p66"/>
          <p:cNvPicPr preferRelativeResize="0"/>
          <p:nvPr/>
        </p:nvPicPr>
        <p:blipFill>
          <a:blip r:embed="rId4">
            <a:alphaModFix/>
          </a:blip>
          <a:stretch>
            <a:fillRect/>
          </a:stretch>
        </p:blipFill>
        <p:spPr>
          <a:xfrm>
            <a:off x="5370325" y="2491425"/>
            <a:ext cx="3570326" cy="2473532"/>
          </a:xfrm>
          <a:prstGeom prst="rect">
            <a:avLst/>
          </a:prstGeom>
          <a:noFill/>
          <a:ln>
            <a:noFill/>
          </a:ln>
        </p:spPr>
      </p:pic>
      <p:sp>
        <p:nvSpPr>
          <p:cNvPr id="486" name="Google Shape;486;p66"/>
          <p:cNvSpPr txBox="1"/>
          <p:nvPr>
            <p:ph idx="4294967295" type="title"/>
          </p:nvPr>
        </p:nvSpPr>
        <p:spPr>
          <a:xfrm>
            <a:off x="178850" y="3275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90" name="Shape 490"/>
        <p:cNvGrpSpPr/>
        <p:nvPr/>
      </p:nvGrpSpPr>
      <p:grpSpPr>
        <a:xfrm>
          <a:off x="0" y="0"/>
          <a:ext cx="0" cy="0"/>
          <a:chOff x="0" y="0"/>
          <a:chExt cx="0" cy="0"/>
        </a:xfrm>
      </p:grpSpPr>
      <p:sp>
        <p:nvSpPr>
          <p:cNvPr id="491" name="Google Shape;491;p6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7"/>
          <p:cNvSpPr txBox="1"/>
          <p:nvPr/>
        </p:nvSpPr>
        <p:spPr>
          <a:xfrm>
            <a:off x="0" y="634925"/>
            <a:ext cx="5190300" cy="4102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Created a Login Window class that handles the login process for employees/owners</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Simple username and password</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Login button</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Locked file of login credentials that the main application references whenever a user tries to login</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Will encrypt stored passwords</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Redirects to employee window if login is successful</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The login window will eventually be triggered by the state of a GPIO pin on the main computer</a:t>
            </a:r>
            <a:endParaRPr>
              <a:solidFill>
                <a:schemeClr val="accent1"/>
              </a:solidFill>
              <a:latin typeface="Lato"/>
              <a:ea typeface="Lato"/>
              <a:cs typeface="Lato"/>
              <a:sym typeface="Lato"/>
            </a:endParaRPr>
          </a:p>
          <a:p>
            <a:pPr indent="-317500" lvl="0" marL="4572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Redirects to the customer window if the user fails more than 3 times</a:t>
            </a:r>
            <a:endParaRPr>
              <a:solidFill>
                <a:schemeClr val="accent1"/>
              </a:solidFill>
              <a:latin typeface="Lato"/>
              <a:ea typeface="Lato"/>
              <a:cs typeface="Lato"/>
              <a:sym typeface="Lato"/>
            </a:endParaRPr>
          </a:p>
        </p:txBody>
      </p:sp>
      <p:pic>
        <p:nvPicPr>
          <p:cNvPr id="493" name="Google Shape;493;p67"/>
          <p:cNvPicPr preferRelativeResize="0"/>
          <p:nvPr/>
        </p:nvPicPr>
        <p:blipFill>
          <a:blip r:embed="rId3">
            <a:alphaModFix/>
          </a:blip>
          <a:stretch>
            <a:fillRect/>
          </a:stretch>
        </p:blipFill>
        <p:spPr>
          <a:xfrm>
            <a:off x="6214538" y="624950"/>
            <a:ext cx="1809750" cy="1000125"/>
          </a:xfrm>
          <a:prstGeom prst="rect">
            <a:avLst/>
          </a:prstGeom>
          <a:noFill/>
          <a:ln>
            <a:noFill/>
          </a:ln>
        </p:spPr>
      </p:pic>
      <p:pic>
        <p:nvPicPr>
          <p:cNvPr id="494" name="Google Shape;494;p67"/>
          <p:cNvPicPr preferRelativeResize="0"/>
          <p:nvPr/>
        </p:nvPicPr>
        <p:blipFill>
          <a:blip r:embed="rId4">
            <a:alphaModFix/>
          </a:blip>
          <a:stretch>
            <a:fillRect/>
          </a:stretch>
        </p:blipFill>
        <p:spPr>
          <a:xfrm>
            <a:off x="5094825" y="1703775"/>
            <a:ext cx="4049174" cy="2878737"/>
          </a:xfrm>
          <a:prstGeom prst="rect">
            <a:avLst/>
          </a:prstGeom>
          <a:noFill/>
          <a:ln>
            <a:noFill/>
          </a:ln>
        </p:spPr>
      </p:pic>
      <p:sp>
        <p:nvSpPr>
          <p:cNvPr id="495" name="Google Shape;495;p67"/>
          <p:cNvSpPr txBox="1"/>
          <p:nvPr>
            <p:ph idx="4294967295" type="title"/>
          </p:nvPr>
        </p:nvSpPr>
        <p:spPr>
          <a:xfrm>
            <a:off x="178850" y="89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99" name="Shape 499"/>
        <p:cNvGrpSpPr/>
        <p:nvPr/>
      </p:nvGrpSpPr>
      <p:grpSpPr>
        <a:xfrm>
          <a:off x="0" y="0"/>
          <a:ext cx="0" cy="0"/>
          <a:chOff x="0" y="0"/>
          <a:chExt cx="0" cy="0"/>
        </a:xfrm>
      </p:grpSpPr>
      <p:sp>
        <p:nvSpPr>
          <p:cNvPr id="500" name="Google Shape;500;p68"/>
          <p:cNvSpPr txBox="1"/>
          <p:nvPr/>
        </p:nvSpPr>
        <p:spPr>
          <a:xfrm>
            <a:off x="0" y="616325"/>
            <a:ext cx="7229100" cy="4259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Main Scripts:</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b="1" lang="en">
                <a:solidFill>
                  <a:schemeClr val="accent1"/>
                </a:solidFill>
                <a:latin typeface="Lato"/>
                <a:ea typeface="Lato"/>
                <a:cs typeface="Lato"/>
                <a:sym typeface="Lato"/>
              </a:rPr>
              <a:t>AppWindow.py</a:t>
            </a:r>
            <a:r>
              <a:rPr lang="en">
                <a:solidFill>
                  <a:schemeClr val="accent1"/>
                </a:solidFill>
                <a:latin typeface="Lato"/>
                <a:ea typeface="Lato"/>
                <a:cs typeface="Lato"/>
                <a:sym typeface="Lato"/>
              </a:rPr>
              <a:t> defines the base class that the customer and employee windows inherit from</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b="1" lang="en">
                <a:solidFill>
                  <a:schemeClr val="accent1"/>
                </a:solidFill>
                <a:latin typeface="Lato"/>
                <a:ea typeface="Lato"/>
                <a:cs typeface="Lato"/>
                <a:sym typeface="Lato"/>
              </a:rPr>
              <a:t>CustomerWindow.py</a:t>
            </a:r>
            <a:r>
              <a:rPr lang="en">
                <a:solidFill>
                  <a:schemeClr val="accent1"/>
                </a:solidFill>
                <a:latin typeface="Lato"/>
                <a:ea typeface="Lato"/>
                <a:cs typeface="Lato"/>
                <a:sym typeface="Lato"/>
              </a:rPr>
              <a:t> defines features for the customer window</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b="1" lang="en">
                <a:solidFill>
                  <a:schemeClr val="accent1"/>
                </a:solidFill>
                <a:latin typeface="Lato"/>
                <a:ea typeface="Lato"/>
                <a:cs typeface="Lato"/>
                <a:sym typeface="Lato"/>
              </a:rPr>
              <a:t>EmployeeWindow.py</a:t>
            </a:r>
            <a:r>
              <a:rPr lang="en">
                <a:solidFill>
                  <a:schemeClr val="accent1"/>
                </a:solidFill>
                <a:latin typeface="Lato"/>
                <a:ea typeface="Lato"/>
                <a:cs typeface="Lato"/>
                <a:sym typeface="Lato"/>
              </a:rPr>
              <a:t> defines features for the employee window</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b="1" lang="en">
                <a:solidFill>
                  <a:schemeClr val="accent1"/>
                </a:solidFill>
                <a:latin typeface="Lato"/>
                <a:ea typeface="Lato"/>
                <a:cs typeface="Lato"/>
                <a:sym typeface="Lato"/>
              </a:rPr>
              <a:t>DrinkProfile.py</a:t>
            </a:r>
            <a:r>
              <a:rPr lang="en">
                <a:solidFill>
                  <a:schemeClr val="accent1"/>
                </a:solidFill>
                <a:latin typeface="Lato"/>
                <a:ea typeface="Lato"/>
                <a:cs typeface="Lato"/>
                <a:sym typeface="Lato"/>
              </a:rPr>
              <a:t> defines the drink objects that are used within the main application</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b="1" lang="en">
                <a:solidFill>
                  <a:schemeClr val="accent1"/>
                </a:solidFill>
                <a:latin typeface="Lato"/>
                <a:ea typeface="Lato"/>
                <a:cs typeface="Lato"/>
                <a:sym typeface="Lato"/>
              </a:rPr>
              <a:t>LoginWindow.py</a:t>
            </a:r>
            <a:r>
              <a:rPr lang="en">
                <a:solidFill>
                  <a:schemeClr val="accent1"/>
                </a:solidFill>
                <a:latin typeface="Lato"/>
                <a:ea typeface="Lato"/>
                <a:cs typeface="Lato"/>
                <a:sym typeface="Lato"/>
              </a:rPr>
              <a:t> defines the the features of the login window</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b="1" lang="en">
                <a:solidFill>
                  <a:schemeClr val="accent1"/>
                </a:solidFill>
                <a:latin typeface="Lato"/>
                <a:ea typeface="Lato"/>
                <a:cs typeface="Lato"/>
                <a:sym typeface="Lato"/>
              </a:rPr>
              <a:t>MainApp.py</a:t>
            </a:r>
            <a:r>
              <a:rPr lang="en">
                <a:solidFill>
                  <a:schemeClr val="accent1"/>
                </a:solidFill>
                <a:latin typeface="Lato"/>
                <a:ea typeface="Lato"/>
                <a:cs typeface="Lato"/>
                <a:sym typeface="Lato"/>
              </a:rPr>
              <a:t> defines the main application that acts as the controller for the GUI and the overall system</a:t>
            </a:r>
            <a:endParaRPr>
              <a:solidFill>
                <a:schemeClr val="accent1"/>
              </a:solidFill>
              <a:latin typeface="Lato"/>
              <a:ea typeface="Lato"/>
              <a:cs typeface="Lato"/>
              <a:sym typeface="Lato"/>
            </a:endParaRPr>
          </a:p>
          <a:p>
            <a:pPr indent="-317500" lvl="1" marL="914400" rtl="0" algn="l">
              <a:lnSpc>
                <a:spcPct val="150000"/>
              </a:lnSpc>
              <a:spcBef>
                <a:spcPts val="0"/>
              </a:spcBef>
              <a:spcAft>
                <a:spcPts val="0"/>
              </a:spcAft>
              <a:buClr>
                <a:schemeClr val="accent1"/>
              </a:buClr>
              <a:buSzPts val="1400"/>
              <a:buFont typeface="Lato"/>
              <a:buChar char="○"/>
            </a:pPr>
            <a:r>
              <a:rPr b="1" lang="en">
                <a:solidFill>
                  <a:schemeClr val="accent1"/>
                </a:solidFill>
                <a:latin typeface="Lato"/>
                <a:ea typeface="Lato"/>
                <a:cs typeface="Lato"/>
                <a:sym typeface="Lato"/>
              </a:rPr>
              <a:t>PeripheralDevice.py</a:t>
            </a:r>
            <a:r>
              <a:rPr lang="en">
                <a:solidFill>
                  <a:schemeClr val="accent1"/>
                </a:solidFill>
                <a:latin typeface="Lato"/>
                <a:ea typeface="Lato"/>
                <a:cs typeface="Lato"/>
                <a:sym typeface="Lato"/>
              </a:rPr>
              <a:t> defines the base class that all peripheral devices will inherit from</a:t>
            </a:r>
            <a:endParaRPr>
              <a:solidFill>
                <a:schemeClr val="accent1"/>
              </a:solidFill>
              <a:latin typeface="Lato"/>
              <a:ea typeface="Lato"/>
              <a:cs typeface="Lato"/>
              <a:sym typeface="Lato"/>
            </a:endParaRPr>
          </a:p>
        </p:txBody>
      </p:sp>
      <p:sp>
        <p:nvSpPr>
          <p:cNvPr id="501" name="Google Shape;501;p68"/>
          <p:cNvSpPr txBox="1"/>
          <p:nvPr>
            <p:ph idx="4294967295" type="title"/>
          </p:nvPr>
        </p:nvSpPr>
        <p:spPr>
          <a:xfrm>
            <a:off x="82025" y="-47750"/>
            <a:ext cx="40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Subtask 4.1</a:t>
            </a:r>
            <a:endParaRPr/>
          </a:p>
        </p:txBody>
      </p:sp>
      <p:pic>
        <p:nvPicPr>
          <p:cNvPr id="502" name="Google Shape;502;p68"/>
          <p:cNvPicPr preferRelativeResize="0"/>
          <p:nvPr/>
        </p:nvPicPr>
        <p:blipFill rotWithShape="1">
          <a:blip r:embed="rId3">
            <a:alphaModFix/>
          </a:blip>
          <a:srcRect b="3400" l="0" r="0" t="0"/>
          <a:stretch/>
        </p:blipFill>
        <p:spPr>
          <a:xfrm>
            <a:off x="6932075" y="616325"/>
            <a:ext cx="2047875" cy="1840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06" name="Shape 506"/>
        <p:cNvGrpSpPr/>
        <p:nvPr/>
      </p:nvGrpSpPr>
      <p:grpSpPr>
        <a:xfrm>
          <a:off x="0" y="0"/>
          <a:ext cx="0" cy="0"/>
          <a:chOff x="0" y="0"/>
          <a:chExt cx="0" cy="0"/>
        </a:xfrm>
      </p:grpSpPr>
      <p:sp>
        <p:nvSpPr>
          <p:cNvPr id="507" name="Google Shape;507;p69"/>
          <p:cNvSpPr txBox="1"/>
          <p:nvPr>
            <p:ph idx="4294967295" type="title"/>
          </p:nvPr>
        </p:nvSpPr>
        <p:spPr>
          <a:xfrm>
            <a:off x="178850" y="89750"/>
            <a:ext cx="5152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Required Main Application Features:</a:t>
            </a:r>
            <a:endParaRPr/>
          </a:p>
        </p:txBody>
      </p:sp>
      <p:sp>
        <p:nvSpPr>
          <p:cNvPr id="508" name="Google Shape;508;p69"/>
          <p:cNvSpPr txBox="1"/>
          <p:nvPr>
            <p:ph idx="4294967295" type="body"/>
          </p:nvPr>
        </p:nvSpPr>
        <p:spPr>
          <a:xfrm>
            <a:off x="0" y="1269925"/>
            <a:ext cx="4232400" cy="2999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highlight>
                  <a:srgbClr val="00FF00"/>
                </a:highlight>
              </a:rPr>
              <a:t>Dual-Mode (customer mode and employee/owner mode)</a:t>
            </a:r>
            <a:endParaRPr>
              <a:highlight>
                <a:srgbClr val="00FF00"/>
              </a:highlight>
            </a:endParaRPr>
          </a:p>
          <a:p>
            <a:pPr indent="-311150" lvl="0" marL="457200" rtl="0" algn="l">
              <a:spcBef>
                <a:spcPts val="0"/>
              </a:spcBef>
              <a:spcAft>
                <a:spcPts val="0"/>
              </a:spcAft>
              <a:buSzPts val="1300"/>
              <a:buChar char="●"/>
            </a:pPr>
            <a:r>
              <a:rPr lang="en"/>
              <a:t>Drink profiles that can be created, edited, and deleted all within the main application</a:t>
            </a:r>
            <a:endParaRPr/>
          </a:p>
          <a:p>
            <a:pPr indent="-311150" lvl="0" marL="457200" rtl="0" algn="l">
              <a:spcBef>
                <a:spcPts val="0"/>
              </a:spcBef>
              <a:spcAft>
                <a:spcPts val="0"/>
              </a:spcAft>
              <a:buSzPts val="1300"/>
              <a:buChar char="●"/>
            </a:pPr>
            <a:r>
              <a:rPr lang="en">
                <a:highlight>
                  <a:srgbClr val="00FF00"/>
                </a:highlight>
              </a:rPr>
              <a:t>Drinks displayed in main window with buttons to access more information and possibly purchase</a:t>
            </a:r>
            <a:endParaRPr>
              <a:highlight>
                <a:srgbClr val="00FF00"/>
              </a:highlight>
            </a:endParaRPr>
          </a:p>
          <a:p>
            <a:pPr indent="-311150" lvl="0" marL="457200" rtl="0" algn="l">
              <a:spcBef>
                <a:spcPts val="0"/>
              </a:spcBef>
              <a:spcAft>
                <a:spcPts val="0"/>
              </a:spcAft>
              <a:buSzPts val="1300"/>
              <a:buChar char="●"/>
            </a:pPr>
            <a:r>
              <a:rPr lang="en">
                <a:highlight>
                  <a:srgbClr val="00FF00"/>
                </a:highlight>
              </a:rPr>
              <a:t>Login window for employees and store owner</a:t>
            </a:r>
            <a:endParaRPr>
              <a:highlight>
                <a:srgbClr val="00FF00"/>
              </a:highlight>
            </a:endParaRPr>
          </a:p>
          <a:p>
            <a:pPr indent="-311150" lvl="0" marL="457200" rtl="0" algn="l">
              <a:spcBef>
                <a:spcPts val="0"/>
              </a:spcBef>
              <a:spcAft>
                <a:spcPts val="0"/>
              </a:spcAft>
              <a:buSzPts val="1300"/>
              <a:buChar char="●"/>
            </a:pPr>
            <a:r>
              <a:rPr lang="en">
                <a:highlight>
                  <a:srgbClr val="00FF00"/>
                </a:highlight>
              </a:rPr>
              <a:t>On-screen keyboard</a:t>
            </a:r>
            <a:endParaRPr>
              <a:highlight>
                <a:srgbClr val="00FF00"/>
              </a:highlight>
            </a:endParaRPr>
          </a:p>
          <a:p>
            <a:pPr indent="-311150" lvl="0" marL="457200" rtl="0" algn="l">
              <a:spcBef>
                <a:spcPts val="0"/>
              </a:spcBef>
              <a:spcAft>
                <a:spcPts val="0"/>
              </a:spcAft>
              <a:buSzPts val="1300"/>
              <a:buChar char="●"/>
            </a:pPr>
            <a:r>
              <a:rPr lang="en">
                <a:highlight>
                  <a:srgbClr val="00FF00"/>
                </a:highlight>
              </a:rPr>
              <a:t>Ability to order multiple drinks while in employee/owner mode</a:t>
            </a:r>
            <a:endParaRPr>
              <a:highlight>
                <a:srgbClr val="00FF00"/>
              </a:highlight>
            </a:endParaRPr>
          </a:p>
          <a:p>
            <a:pPr indent="-311150" lvl="0" marL="457200" rtl="0" algn="l">
              <a:spcBef>
                <a:spcPts val="0"/>
              </a:spcBef>
              <a:spcAft>
                <a:spcPts val="0"/>
              </a:spcAft>
              <a:buSzPts val="1300"/>
              <a:buChar char="●"/>
            </a:pPr>
            <a:r>
              <a:rPr lang="en"/>
              <a:t>Encrypted login information stored in local drive</a:t>
            </a:r>
            <a:endParaRPr/>
          </a:p>
          <a:p>
            <a:pPr indent="-311150" lvl="0" marL="457200" rtl="0" algn="l">
              <a:spcBef>
                <a:spcPts val="0"/>
              </a:spcBef>
              <a:spcAft>
                <a:spcPts val="0"/>
              </a:spcAft>
              <a:buSzPts val="1300"/>
              <a:buChar char="●"/>
            </a:pPr>
            <a:r>
              <a:rPr lang="en"/>
              <a:t>Dual-Mode controlled by the state of a physical switch</a:t>
            </a:r>
            <a:endParaRPr/>
          </a:p>
        </p:txBody>
      </p:sp>
      <p:sp>
        <p:nvSpPr>
          <p:cNvPr id="509" name="Google Shape;509;p69"/>
          <p:cNvSpPr txBox="1"/>
          <p:nvPr>
            <p:ph idx="4294967295" type="body"/>
          </p:nvPr>
        </p:nvSpPr>
        <p:spPr>
          <a:xfrm>
            <a:off x="4253150" y="1269925"/>
            <a:ext cx="4379700" cy="2999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highlight>
                  <a:srgbClr val="00FF00"/>
                </a:highlight>
              </a:rPr>
              <a:t>Options/help menu bar item for giving information to any user about the machine</a:t>
            </a:r>
            <a:endParaRPr>
              <a:highlight>
                <a:srgbClr val="00FF00"/>
              </a:highlight>
            </a:endParaRPr>
          </a:p>
          <a:p>
            <a:pPr indent="-311150" lvl="0" marL="457200" rtl="0" algn="l">
              <a:spcBef>
                <a:spcPts val="0"/>
              </a:spcBef>
              <a:spcAft>
                <a:spcPts val="0"/>
              </a:spcAft>
              <a:buSzPts val="1300"/>
              <a:buChar char="●"/>
            </a:pPr>
            <a:r>
              <a:rPr lang="en"/>
              <a:t>Ability to send low level commands via serial communication</a:t>
            </a:r>
            <a:endParaRPr/>
          </a:p>
          <a:p>
            <a:pPr indent="-311150" lvl="0" marL="457200" rtl="0" algn="l">
              <a:spcBef>
                <a:spcPts val="0"/>
              </a:spcBef>
              <a:spcAft>
                <a:spcPts val="0"/>
              </a:spcAft>
              <a:buSzPts val="1300"/>
              <a:buChar char="●"/>
            </a:pPr>
            <a:r>
              <a:rPr lang="en"/>
              <a:t>Change the state of the main application depending on GPIO inputs from peripherals (e.g. bill collector)</a:t>
            </a:r>
            <a:endParaRPr/>
          </a:p>
          <a:p>
            <a:pPr indent="-311150" lvl="0" marL="457200" rtl="0" algn="l">
              <a:spcBef>
                <a:spcPts val="0"/>
              </a:spcBef>
              <a:spcAft>
                <a:spcPts val="0"/>
              </a:spcAft>
              <a:buSzPts val="1300"/>
              <a:buChar char="●"/>
            </a:pPr>
            <a:r>
              <a:rPr lang="en">
                <a:highlight>
                  <a:srgbClr val="00FF00"/>
                </a:highlight>
              </a:rPr>
              <a:t>Ability to edit configuration file in order to customize main application </a:t>
            </a:r>
            <a:endParaRPr>
              <a:highlight>
                <a:srgbClr val="00FF00"/>
              </a:highlight>
            </a:endParaRPr>
          </a:p>
          <a:p>
            <a:pPr indent="-311150" lvl="0" marL="457200" rtl="0" algn="l">
              <a:spcBef>
                <a:spcPts val="0"/>
              </a:spcBef>
              <a:spcAft>
                <a:spcPts val="0"/>
              </a:spcAft>
              <a:buSzPts val="1300"/>
              <a:buChar char="●"/>
            </a:pPr>
            <a:r>
              <a:rPr lang="en">
                <a:highlight>
                  <a:srgbClr val="00FF00"/>
                </a:highlight>
              </a:rPr>
              <a:t>Protections against main application window closing and resizing unless in employee mode</a:t>
            </a:r>
            <a:endParaRPr>
              <a:highlight>
                <a:srgbClr val="00FF00"/>
              </a:highlight>
            </a:endParaRPr>
          </a:p>
          <a:p>
            <a:pPr indent="-311150" lvl="0" marL="457200" rtl="0" algn="l">
              <a:spcBef>
                <a:spcPts val="0"/>
              </a:spcBef>
              <a:spcAft>
                <a:spcPts val="0"/>
              </a:spcAft>
              <a:buSzPts val="1300"/>
              <a:buChar char="●"/>
            </a:pPr>
            <a:r>
              <a:rPr lang="en"/>
              <a:t>Progress bars for the drink making process</a:t>
            </a:r>
            <a:endParaRPr/>
          </a:p>
          <a:p>
            <a:pPr indent="-311150" lvl="0" marL="457200" rtl="0" algn="l">
              <a:spcBef>
                <a:spcPts val="0"/>
              </a:spcBef>
              <a:spcAft>
                <a:spcPts val="0"/>
              </a:spcAft>
              <a:buSzPts val="1300"/>
              <a:buChar char="●"/>
            </a:pPr>
            <a:r>
              <a:rPr lang="en"/>
              <a:t>Embedded live video stream during wait mode</a:t>
            </a:r>
            <a:endParaRPr/>
          </a:p>
        </p:txBody>
      </p:sp>
      <p:sp>
        <p:nvSpPr>
          <p:cNvPr id="510" name="Google Shape;510;p69"/>
          <p:cNvSpPr txBox="1"/>
          <p:nvPr/>
        </p:nvSpPr>
        <p:spPr>
          <a:xfrm>
            <a:off x="5331050" y="234325"/>
            <a:ext cx="2671200" cy="876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Key:</a:t>
            </a:r>
            <a:endParaRPr/>
          </a:p>
          <a:p>
            <a:pPr indent="0" lvl="0" marL="0" rtl="0" algn="l">
              <a:spcBef>
                <a:spcPts val="0"/>
              </a:spcBef>
              <a:spcAft>
                <a:spcPts val="0"/>
              </a:spcAft>
              <a:buNone/>
            </a:pPr>
            <a:r>
              <a:rPr lang="en"/>
              <a:t> </a:t>
            </a:r>
            <a:r>
              <a:rPr lang="en">
                <a:highlight>
                  <a:srgbClr val="00FF00"/>
                </a:highlight>
              </a:rPr>
              <a:t>     </a:t>
            </a:r>
            <a:r>
              <a:rPr lang="en"/>
              <a:t>= Done</a:t>
            </a:r>
            <a:endParaRPr/>
          </a:p>
          <a:p>
            <a:pPr indent="0" lvl="0" marL="0" rtl="0" algn="l">
              <a:spcBef>
                <a:spcPts val="0"/>
              </a:spcBef>
              <a:spcAft>
                <a:spcPts val="0"/>
              </a:spcAft>
              <a:buNone/>
            </a:pPr>
            <a:r>
              <a:rPr lang="en"/>
              <a:t>      = In-Progress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21" name="Google Shape;521;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http://www.royalcaribbean.com/connect/robot-bartenders-shake-things-up-at-sea/</a:t>
            </a:r>
            <a:endParaRPr>
              <a:solidFill>
                <a:schemeClr val="accent5"/>
              </a:solidFill>
            </a:endParaRPr>
          </a:p>
          <a:p>
            <a:pPr indent="0" lvl="0" marL="0" rtl="0" algn="l">
              <a:spcBef>
                <a:spcPts val="1000"/>
              </a:spcBef>
              <a:spcAft>
                <a:spcPts val="0"/>
              </a:spcAft>
              <a:buNone/>
            </a:pPr>
            <a:r>
              <a:rPr lang="en" u="sng">
                <a:solidFill>
                  <a:schemeClr val="hlink"/>
                </a:solidFill>
                <a:hlinkClick r:id="rId4"/>
              </a:rPr>
              <a:t>https://www.youtube.com/watch?v=fAh6hQRKBU8</a:t>
            </a:r>
            <a:endParaRPr>
              <a:solidFill>
                <a:schemeClr val="accent5"/>
              </a:solidFill>
            </a:endParaRPr>
          </a:p>
          <a:p>
            <a:pPr indent="0" lvl="0" marL="0" rtl="0" algn="l">
              <a:spcBef>
                <a:spcPts val="1000"/>
              </a:spcBef>
              <a:spcAft>
                <a:spcPts val="0"/>
              </a:spcAft>
              <a:buNone/>
            </a:pPr>
            <a:r>
              <a:t/>
            </a:r>
            <a:endParaRPr>
              <a:solidFill>
                <a:schemeClr val="accent5"/>
              </a:solidFill>
            </a:endParaRPr>
          </a:p>
          <a:p>
            <a:pPr indent="0" lvl="0" marL="0" rtl="0" algn="l">
              <a:spcBef>
                <a:spcPts val="1000"/>
              </a:spcBef>
              <a:spcAft>
                <a:spcPts val="1000"/>
              </a:spcAft>
              <a:buNone/>
            </a:pPr>
            <a:r>
              <a:t/>
            </a:r>
            <a:endParaRPr>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2"/>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Linear translation to dispense drinks into cup</a:t>
            </a:r>
            <a:endParaRPr/>
          </a:p>
          <a:p>
            <a:pPr indent="-311150" lvl="0" marL="457200" rtl="0" algn="l">
              <a:spcBef>
                <a:spcPts val="1000"/>
              </a:spcBef>
              <a:spcAft>
                <a:spcPts val="0"/>
              </a:spcAft>
              <a:buSzPts val="1300"/>
              <a:buChar char="➔"/>
            </a:pPr>
            <a:r>
              <a:rPr lang="en"/>
              <a:t>Beaumont Spirit Measure device</a:t>
            </a:r>
            <a:endParaRPr/>
          </a:p>
          <a:p>
            <a:pPr indent="-311150" lvl="0" marL="457200" rtl="0" algn="l">
              <a:spcBef>
                <a:spcPts val="1000"/>
              </a:spcBef>
              <a:spcAft>
                <a:spcPts val="0"/>
              </a:spcAft>
              <a:buSzPts val="1300"/>
              <a:buChar char="➔"/>
            </a:pPr>
            <a:r>
              <a:rPr lang="en"/>
              <a:t>1 drink at a time</a:t>
            </a:r>
            <a:endParaRPr/>
          </a:p>
          <a:p>
            <a:pPr indent="-311150" lvl="0" marL="457200" rtl="0" algn="l">
              <a:spcBef>
                <a:spcPts val="1000"/>
              </a:spcBef>
              <a:spcAft>
                <a:spcPts val="0"/>
              </a:spcAft>
              <a:buSzPts val="1300"/>
              <a:buChar char="➔"/>
            </a:pPr>
            <a:r>
              <a:rPr lang="en"/>
              <a:t>9 drinks available and suspended</a:t>
            </a:r>
            <a:endParaRPr/>
          </a:p>
          <a:p>
            <a:pPr indent="0" lvl="0" marL="0" rtl="0" algn="l">
              <a:spcBef>
                <a:spcPts val="1000"/>
              </a:spcBef>
              <a:spcAft>
                <a:spcPts val="1000"/>
              </a:spcAft>
              <a:buNone/>
            </a:pPr>
            <a:r>
              <a:t/>
            </a:r>
            <a:endParaRPr/>
          </a:p>
        </p:txBody>
      </p:sp>
      <p:sp>
        <p:nvSpPr>
          <p:cNvPr id="170" name="Google Shape;17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Youtube Drink Making Robot</a:t>
            </a:r>
            <a:endParaRPr/>
          </a:p>
        </p:txBody>
      </p:sp>
      <p:pic>
        <p:nvPicPr>
          <p:cNvPr id="171" name="Google Shape;171;p22"/>
          <p:cNvPicPr preferRelativeResize="0"/>
          <p:nvPr/>
        </p:nvPicPr>
        <p:blipFill>
          <a:blip r:embed="rId3">
            <a:alphaModFix/>
          </a:blip>
          <a:stretch>
            <a:fillRect/>
          </a:stretch>
        </p:blipFill>
        <p:spPr>
          <a:xfrm>
            <a:off x="5004474" y="1969675"/>
            <a:ext cx="3995900" cy="2990975"/>
          </a:xfrm>
          <a:prstGeom prst="rect">
            <a:avLst/>
          </a:prstGeom>
          <a:noFill/>
          <a:ln>
            <a:noFill/>
          </a:ln>
        </p:spPr>
      </p:pic>
      <p:sp>
        <p:nvSpPr>
          <p:cNvPr id="172" name="Google Shape;172;p22"/>
          <p:cNvSpPr txBox="1"/>
          <p:nvPr>
            <p:ph type="title"/>
          </p:nvPr>
        </p:nvSpPr>
        <p:spPr>
          <a:xfrm>
            <a:off x="2650650" y="483150"/>
            <a:ext cx="38427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solution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178" name="Google Shape;178;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Design an automated cocktailer machine that will offer a more economical solution to reduce wait time for drinks and reduce human error in the drink making process.</a:t>
            </a:r>
            <a:endParaRPr b="1" sz="1600">
              <a:solidFill>
                <a:schemeClr val="dk1"/>
              </a:solidFill>
            </a:endParaRPr>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p:txBody>
      </p:sp>
      <p:sp>
        <p:nvSpPr>
          <p:cNvPr id="184" name="Google Shape;184;p24"/>
          <p:cNvSpPr txBox="1"/>
          <p:nvPr>
            <p:ph idx="1" type="body"/>
          </p:nvPr>
        </p:nvSpPr>
        <p:spPr>
          <a:xfrm>
            <a:off x="0" y="2025775"/>
            <a:ext cx="6172200" cy="2856000"/>
          </a:xfrm>
          <a:prstGeom prst="rect">
            <a:avLst/>
          </a:prstGeom>
        </p:spPr>
        <p:txBody>
          <a:bodyPr anchorCtr="0" anchor="t" bIns="91425" lIns="91425" spcFirstLastPara="1" rIns="91425" wrap="square" tIns="91425">
            <a:noAutofit/>
          </a:bodyPr>
          <a:lstStyle/>
          <a:p>
            <a:pPr indent="457200" lvl="0" marL="457200" rtl="0" algn="l">
              <a:lnSpc>
                <a:spcPct val="150000"/>
              </a:lnSpc>
              <a:spcBef>
                <a:spcPts val="0"/>
              </a:spcBef>
              <a:spcAft>
                <a:spcPts val="1600"/>
              </a:spcAft>
              <a:buNone/>
            </a:pPr>
            <a:r>
              <a:rPr lang="en" sz="1800"/>
              <a:t>We propose designing a counter-top drink mixing system for bar and home settings that will have the ingredients for at least 10 common drinks. Our solution will include a touchscreen for customers to use and a payment collector. An Android phone application will be developed for managing, monitoring, and changing features on the machine.</a:t>
            </a:r>
            <a:endParaRPr sz="1800"/>
          </a:p>
        </p:txBody>
      </p:sp>
      <p:pic>
        <p:nvPicPr>
          <p:cNvPr id="185" name="Google Shape;185;p24"/>
          <p:cNvPicPr preferRelativeResize="0"/>
          <p:nvPr/>
        </p:nvPicPr>
        <p:blipFill>
          <a:blip r:embed="rId3">
            <a:alphaModFix/>
          </a:blip>
          <a:stretch>
            <a:fillRect/>
          </a:stretch>
        </p:blipFill>
        <p:spPr>
          <a:xfrm>
            <a:off x="6172200" y="1853850"/>
            <a:ext cx="2667000" cy="22483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727650" y="1119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Drink Menu For This Project</a:t>
            </a:r>
            <a:endParaRPr/>
          </a:p>
        </p:txBody>
      </p:sp>
      <p:sp>
        <p:nvSpPr>
          <p:cNvPr id="191" name="Google Shape;191;p25"/>
          <p:cNvSpPr txBox="1"/>
          <p:nvPr/>
        </p:nvSpPr>
        <p:spPr>
          <a:xfrm>
            <a:off x="727650" y="1654675"/>
            <a:ext cx="3302400" cy="305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Drink Menu</a:t>
            </a:r>
            <a:endParaRPr sz="1800"/>
          </a:p>
          <a:p>
            <a:pPr indent="-342900" lvl="1" marL="914400" rtl="0" algn="l">
              <a:spcBef>
                <a:spcPts val="0"/>
              </a:spcBef>
              <a:spcAft>
                <a:spcPts val="0"/>
              </a:spcAft>
              <a:buSzPts val="1800"/>
              <a:buChar char="➢"/>
            </a:pPr>
            <a:r>
              <a:rPr lang="en" sz="1800"/>
              <a:t>Naval Gimlet</a:t>
            </a:r>
            <a:endParaRPr sz="1800"/>
          </a:p>
          <a:p>
            <a:pPr indent="-342900" lvl="1" marL="914400" rtl="0" algn="l">
              <a:spcBef>
                <a:spcPts val="0"/>
              </a:spcBef>
              <a:spcAft>
                <a:spcPts val="0"/>
              </a:spcAft>
              <a:buSzPts val="1800"/>
              <a:buChar char="➢"/>
            </a:pPr>
            <a:r>
              <a:rPr lang="en" sz="1800"/>
              <a:t>Long Island Iced Tea</a:t>
            </a:r>
            <a:endParaRPr sz="1800"/>
          </a:p>
          <a:p>
            <a:pPr indent="-342900" lvl="1" marL="914400" rtl="0" algn="l">
              <a:spcBef>
                <a:spcPts val="0"/>
              </a:spcBef>
              <a:spcAft>
                <a:spcPts val="0"/>
              </a:spcAft>
              <a:buSzPts val="1800"/>
              <a:buChar char="➢"/>
            </a:pPr>
            <a:r>
              <a:rPr lang="en" sz="1800"/>
              <a:t>Rum &amp; Coke</a:t>
            </a:r>
            <a:endParaRPr sz="1800"/>
          </a:p>
          <a:p>
            <a:pPr indent="-342900" lvl="1" marL="914400" rtl="0" algn="l">
              <a:spcBef>
                <a:spcPts val="0"/>
              </a:spcBef>
              <a:spcAft>
                <a:spcPts val="0"/>
              </a:spcAft>
              <a:buSzPts val="1800"/>
              <a:buChar char="➢"/>
            </a:pPr>
            <a:r>
              <a:rPr lang="en" sz="1800"/>
              <a:t>Daiquiri</a:t>
            </a:r>
            <a:endParaRPr sz="1800"/>
          </a:p>
          <a:p>
            <a:pPr indent="-342900" lvl="1" marL="914400" rtl="0" algn="l">
              <a:spcBef>
                <a:spcPts val="0"/>
              </a:spcBef>
              <a:spcAft>
                <a:spcPts val="0"/>
              </a:spcAft>
              <a:buSzPts val="1800"/>
              <a:buChar char="➢"/>
            </a:pPr>
            <a:r>
              <a:rPr lang="en" sz="1800"/>
              <a:t>Kamikaze</a:t>
            </a:r>
            <a:endParaRPr sz="1800"/>
          </a:p>
          <a:p>
            <a:pPr indent="-342900" lvl="1" marL="914400" rtl="0" algn="l">
              <a:spcBef>
                <a:spcPts val="0"/>
              </a:spcBef>
              <a:spcAft>
                <a:spcPts val="0"/>
              </a:spcAft>
              <a:buSzPts val="1800"/>
              <a:buChar char="➢"/>
            </a:pPr>
            <a:r>
              <a:rPr lang="en" sz="1800"/>
              <a:t>Cuba Libre</a:t>
            </a:r>
            <a:endParaRPr sz="1800"/>
          </a:p>
          <a:p>
            <a:pPr indent="-342900" lvl="1" marL="914400" rtl="0" algn="l">
              <a:spcBef>
                <a:spcPts val="0"/>
              </a:spcBef>
              <a:spcAft>
                <a:spcPts val="0"/>
              </a:spcAft>
              <a:buSzPts val="1800"/>
              <a:buChar char="➢"/>
            </a:pPr>
            <a:r>
              <a:rPr lang="en" sz="1800"/>
              <a:t>Vodka</a:t>
            </a:r>
            <a:endParaRPr sz="1800"/>
          </a:p>
          <a:p>
            <a:pPr indent="-342900" lvl="1" marL="914400" rtl="0" algn="l">
              <a:spcBef>
                <a:spcPts val="0"/>
              </a:spcBef>
              <a:spcAft>
                <a:spcPts val="0"/>
              </a:spcAft>
              <a:buSzPts val="1800"/>
              <a:buChar char="➢"/>
            </a:pPr>
            <a:r>
              <a:rPr lang="en" sz="1800"/>
              <a:t>Tequila</a:t>
            </a:r>
            <a:endParaRPr sz="1800"/>
          </a:p>
          <a:p>
            <a:pPr indent="-342900" lvl="1" marL="914400" rtl="0" algn="l">
              <a:spcBef>
                <a:spcPts val="0"/>
              </a:spcBef>
              <a:spcAft>
                <a:spcPts val="0"/>
              </a:spcAft>
              <a:buSzPts val="1800"/>
              <a:buChar char="➢"/>
            </a:pPr>
            <a:r>
              <a:rPr lang="en" sz="1800"/>
              <a:t>Screwdriver</a:t>
            </a:r>
            <a:endParaRPr sz="1800"/>
          </a:p>
          <a:p>
            <a:pPr indent="-342900" lvl="1" marL="914400" rtl="0" algn="l">
              <a:spcBef>
                <a:spcPts val="0"/>
              </a:spcBef>
              <a:spcAft>
                <a:spcPts val="0"/>
              </a:spcAft>
              <a:buSzPts val="1800"/>
              <a:buChar char="➢"/>
            </a:pPr>
            <a:r>
              <a:rPr lang="en" sz="1800"/>
              <a:t>Vodka &amp; Cranberry</a:t>
            </a:r>
            <a:endParaRPr sz="1800"/>
          </a:p>
        </p:txBody>
      </p:sp>
      <p:sp>
        <p:nvSpPr>
          <p:cNvPr id="192" name="Google Shape;192;p25"/>
          <p:cNvSpPr txBox="1"/>
          <p:nvPr/>
        </p:nvSpPr>
        <p:spPr>
          <a:xfrm>
            <a:off x="3889850" y="1654675"/>
            <a:ext cx="5202000" cy="3360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Inventory to make drinks on menu</a:t>
            </a:r>
            <a:endParaRPr sz="1600"/>
          </a:p>
          <a:p>
            <a:pPr indent="-330200" lvl="1" marL="914400" rtl="0" algn="l">
              <a:spcBef>
                <a:spcPts val="0"/>
              </a:spcBef>
              <a:spcAft>
                <a:spcPts val="0"/>
              </a:spcAft>
              <a:buSzPts val="1600"/>
              <a:buChar char="➢"/>
            </a:pPr>
            <a:r>
              <a:rPr lang="en" sz="1600"/>
              <a:t>Liquors</a:t>
            </a:r>
            <a:endParaRPr sz="1600"/>
          </a:p>
          <a:p>
            <a:pPr indent="-330200" lvl="2" marL="1371600" rtl="0" algn="l">
              <a:spcBef>
                <a:spcPts val="0"/>
              </a:spcBef>
              <a:spcAft>
                <a:spcPts val="0"/>
              </a:spcAft>
              <a:buSzPts val="1600"/>
              <a:buChar char="■"/>
            </a:pPr>
            <a:r>
              <a:rPr lang="en" sz="1600"/>
              <a:t>Gin</a:t>
            </a:r>
            <a:endParaRPr sz="1600"/>
          </a:p>
          <a:p>
            <a:pPr indent="-330200" lvl="2" marL="1371600" rtl="0" algn="l">
              <a:spcBef>
                <a:spcPts val="0"/>
              </a:spcBef>
              <a:spcAft>
                <a:spcPts val="0"/>
              </a:spcAft>
              <a:buSzPts val="1600"/>
              <a:buChar char="■"/>
            </a:pPr>
            <a:r>
              <a:rPr lang="en" sz="1600"/>
              <a:t>Vodka</a:t>
            </a:r>
            <a:endParaRPr sz="1600"/>
          </a:p>
          <a:p>
            <a:pPr indent="-330200" lvl="2" marL="1371600" rtl="0" algn="l">
              <a:spcBef>
                <a:spcPts val="0"/>
              </a:spcBef>
              <a:spcAft>
                <a:spcPts val="0"/>
              </a:spcAft>
              <a:buSzPts val="1600"/>
              <a:buChar char="■"/>
            </a:pPr>
            <a:r>
              <a:rPr lang="en" sz="1600"/>
              <a:t>Light Rum</a:t>
            </a:r>
            <a:endParaRPr sz="1600"/>
          </a:p>
          <a:p>
            <a:pPr indent="-330200" lvl="2" marL="1371600" rtl="0" algn="l">
              <a:spcBef>
                <a:spcPts val="0"/>
              </a:spcBef>
              <a:spcAft>
                <a:spcPts val="0"/>
              </a:spcAft>
              <a:buSzPts val="1600"/>
              <a:buChar char="■"/>
            </a:pPr>
            <a:r>
              <a:rPr lang="en" sz="1600"/>
              <a:t>Tequila</a:t>
            </a:r>
            <a:endParaRPr sz="1600"/>
          </a:p>
          <a:p>
            <a:pPr indent="-330200" lvl="1" marL="914400" rtl="0" algn="l">
              <a:spcBef>
                <a:spcPts val="0"/>
              </a:spcBef>
              <a:spcAft>
                <a:spcPts val="0"/>
              </a:spcAft>
              <a:buSzPts val="1600"/>
              <a:buChar char="➢"/>
            </a:pPr>
            <a:r>
              <a:rPr lang="en" sz="1600"/>
              <a:t>Liqueur</a:t>
            </a:r>
            <a:endParaRPr sz="1600"/>
          </a:p>
          <a:p>
            <a:pPr indent="-330200" lvl="2" marL="1371600" rtl="0" algn="l">
              <a:spcBef>
                <a:spcPts val="0"/>
              </a:spcBef>
              <a:spcAft>
                <a:spcPts val="0"/>
              </a:spcAft>
              <a:buSzPts val="1600"/>
              <a:buChar char="■"/>
            </a:pPr>
            <a:r>
              <a:rPr lang="en" sz="1600"/>
              <a:t>Triple Sec</a:t>
            </a:r>
            <a:endParaRPr sz="1600"/>
          </a:p>
          <a:p>
            <a:pPr indent="-330200" lvl="1" marL="914400" rtl="0" algn="l">
              <a:spcBef>
                <a:spcPts val="0"/>
              </a:spcBef>
              <a:spcAft>
                <a:spcPts val="0"/>
              </a:spcAft>
              <a:buSzPts val="1600"/>
              <a:buChar char="➢"/>
            </a:pPr>
            <a:r>
              <a:rPr lang="en" sz="1600"/>
              <a:t>Mixers</a:t>
            </a:r>
            <a:endParaRPr sz="1600"/>
          </a:p>
          <a:p>
            <a:pPr indent="-330200" lvl="2" marL="1371600" rtl="0" algn="l">
              <a:spcBef>
                <a:spcPts val="0"/>
              </a:spcBef>
              <a:spcAft>
                <a:spcPts val="0"/>
              </a:spcAft>
              <a:buSzPts val="1600"/>
              <a:buChar char="■"/>
            </a:pPr>
            <a:r>
              <a:rPr lang="en" sz="1600"/>
              <a:t>Soda water, Coke</a:t>
            </a:r>
            <a:endParaRPr sz="1600"/>
          </a:p>
          <a:p>
            <a:pPr indent="-330200" lvl="2" marL="1371600" rtl="0" algn="l">
              <a:spcBef>
                <a:spcPts val="0"/>
              </a:spcBef>
              <a:spcAft>
                <a:spcPts val="0"/>
              </a:spcAft>
              <a:buSzPts val="1600"/>
              <a:buChar char="■"/>
            </a:pPr>
            <a:r>
              <a:rPr lang="en" sz="1600"/>
              <a:t>Simple Syrup</a:t>
            </a:r>
            <a:endParaRPr sz="1600"/>
          </a:p>
          <a:p>
            <a:pPr indent="-330200" lvl="2" marL="1371600" rtl="0" algn="l">
              <a:spcBef>
                <a:spcPts val="0"/>
              </a:spcBef>
              <a:spcAft>
                <a:spcPts val="0"/>
              </a:spcAft>
              <a:buSzPts val="1600"/>
              <a:buChar char="■"/>
            </a:pPr>
            <a:r>
              <a:rPr lang="en" sz="1600"/>
              <a:t>Lemon juice, lime juice, orange juice, cranberry juice</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